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3" r:id="rId1"/>
  </p:sldMasterIdLst>
  <p:notesMasterIdLst>
    <p:notesMasterId r:id="rId41"/>
  </p:notesMasterIdLst>
  <p:handoutMasterIdLst>
    <p:handoutMasterId r:id="rId42"/>
  </p:handoutMasterIdLst>
  <p:sldIdLst>
    <p:sldId id="256" r:id="rId2"/>
    <p:sldId id="556" r:id="rId3"/>
    <p:sldId id="555" r:id="rId4"/>
    <p:sldId id="557" r:id="rId5"/>
    <p:sldId id="586" r:id="rId6"/>
    <p:sldId id="487" r:id="rId7"/>
    <p:sldId id="603" r:id="rId8"/>
    <p:sldId id="561" r:id="rId9"/>
    <p:sldId id="562" r:id="rId10"/>
    <p:sldId id="532" r:id="rId11"/>
    <p:sldId id="533" r:id="rId12"/>
    <p:sldId id="534" r:id="rId13"/>
    <p:sldId id="535" r:id="rId14"/>
    <p:sldId id="600" r:id="rId15"/>
    <p:sldId id="548" r:id="rId16"/>
    <p:sldId id="542" r:id="rId17"/>
    <p:sldId id="602" r:id="rId18"/>
    <p:sldId id="588" r:id="rId19"/>
    <p:sldId id="572" r:id="rId20"/>
    <p:sldId id="599" r:id="rId21"/>
    <p:sldId id="587" r:id="rId22"/>
    <p:sldId id="604" r:id="rId23"/>
    <p:sldId id="594" r:id="rId24"/>
    <p:sldId id="605" r:id="rId25"/>
    <p:sldId id="591" r:id="rId26"/>
    <p:sldId id="592" r:id="rId27"/>
    <p:sldId id="593" r:id="rId28"/>
    <p:sldId id="606" r:id="rId29"/>
    <p:sldId id="576" r:id="rId30"/>
    <p:sldId id="607" r:id="rId31"/>
    <p:sldId id="577" r:id="rId32"/>
    <p:sldId id="610" r:id="rId33"/>
    <p:sldId id="578" r:id="rId34"/>
    <p:sldId id="609" r:id="rId35"/>
    <p:sldId id="611" r:id="rId36"/>
    <p:sldId id="613" r:id="rId37"/>
    <p:sldId id="585" r:id="rId38"/>
    <p:sldId id="608" r:id="rId39"/>
    <p:sldId id="612" r:id="rId40"/>
  </p:sldIdLst>
  <p:sldSz cx="9144000" cy="6858000" type="screen4x3"/>
  <p:notesSz cx="6797675" cy="9928225"/>
  <p:defaultTextStyle>
    <a:defPPr>
      <a:defRPr lang="en-US"/>
    </a:defPPr>
    <a:lvl1pPr algn="l" rtl="0" fontAlgn="base">
      <a:spcBef>
        <a:spcPct val="0"/>
      </a:spcBef>
      <a:spcAft>
        <a:spcPct val="0"/>
      </a:spcAft>
      <a:defRPr sz="20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0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0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0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7EBB"/>
    <a:srgbClr val="000000"/>
    <a:srgbClr val="047A04"/>
    <a:srgbClr val="36A63A"/>
    <a:srgbClr val="6699FF"/>
    <a:srgbClr val="3399FF"/>
    <a:srgbClr val="0066FF"/>
    <a:srgbClr val="00FF00"/>
    <a:srgbClr val="0000CC"/>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91" autoAdjust="0"/>
    <p:restoredTop sz="95512" autoAdjust="0"/>
  </p:normalViewPr>
  <p:slideViewPr>
    <p:cSldViewPr>
      <p:cViewPr varScale="1">
        <p:scale>
          <a:sx n="107" d="100"/>
          <a:sy n="107" d="100"/>
        </p:scale>
        <p:origin x="954" y="84"/>
      </p:cViewPr>
      <p:guideLst>
        <p:guide orient="horz" pos="2160"/>
        <p:guide pos="2880"/>
      </p:guideLst>
    </p:cSldViewPr>
  </p:slideViewPr>
  <p:outlineViewPr>
    <p:cViewPr>
      <p:scale>
        <a:sx n="33" d="100"/>
        <a:sy n="33" d="100"/>
      </p:scale>
      <p:origin x="0" y="-14952"/>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9" d="100"/>
          <a:sy n="79" d="100"/>
        </p:scale>
        <p:origin x="2916" y="108"/>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6530" name="Rectangle 1026"/>
          <p:cNvSpPr>
            <a:spLocks noGrp="1" noChangeArrowheads="1"/>
          </p:cNvSpPr>
          <p:nvPr>
            <p:ph type="hdr" sz="quarter"/>
          </p:nvPr>
        </p:nvSpPr>
        <p:spPr bwMode="auto">
          <a:xfrm>
            <a:off x="0" y="0"/>
            <a:ext cx="2960483" cy="490047"/>
          </a:xfrm>
          <a:prstGeom prst="rect">
            <a:avLst/>
          </a:prstGeom>
          <a:noFill/>
          <a:ln w="9525">
            <a:noFill/>
            <a:miter lim="800000"/>
            <a:headEnd/>
            <a:tailEnd/>
          </a:ln>
          <a:effectLst/>
        </p:spPr>
        <p:txBody>
          <a:bodyPr vert="horz" wrap="square" lIns="91577" tIns="45789" rIns="91577" bIns="45789" numCol="1" anchor="t" anchorCtr="0" compatLnSpc="1">
            <a:prstTxWarp prst="textNoShape">
              <a:avLst/>
            </a:prstTxWarp>
          </a:bodyPr>
          <a:lstStyle>
            <a:lvl1pPr>
              <a:defRPr sz="1200">
                <a:latin typeface="Times New Roman" pitchFamily="-107" charset="0"/>
                <a:ea typeface="+mn-ea"/>
                <a:cs typeface="+mn-cs"/>
              </a:defRPr>
            </a:lvl1pPr>
          </a:lstStyle>
          <a:p>
            <a:pPr>
              <a:defRPr/>
            </a:pPr>
            <a:endParaRPr lang="fr-FR"/>
          </a:p>
        </p:txBody>
      </p:sp>
      <p:sp>
        <p:nvSpPr>
          <p:cNvPr id="406531" name="Rectangle 1027"/>
          <p:cNvSpPr>
            <a:spLocks noGrp="1" noChangeArrowheads="1"/>
          </p:cNvSpPr>
          <p:nvPr>
            <p:ph type="dt" sz="quarter" idx="1"/>
          </p:nvPr>
        </p:nvSpPr>
        <p:spPr bwMode="auto">
          <a:xfrm>
            <a:off x="3849898" y="0"/>
            <a:ext cx="2960483" cy="490047"/>
          </a:xfrm>
          <a:prstGeom prst="rect">
            <a:avLst/>
          </a:prstGeom>
          <a:noFill/>
          <a:ln w="9525">
            <a:noFill/>
            <a:miter lim="800000"/>
            <a:headEnd/>
            <a:tailEnd/>
          </a:ln>
          <a:effectLst/>
        </p:spPr>
        <p:txBody>
          <a:bodyPr vert="horz" wrap="square" lIns="91577" tIns="45789" rIns="91577" bIns="45789" numCol="1" anchor="t" anchorCtr="0" compatLnSpc="1">
            <a:prstTxWarp prst="textNoShape">
              <a:avLst/>
            </a:prstTxWarp>
          </a:bodyPr>
          <a:lstStyle>
            <a:lvl1pPr algn="r">
              <a:defRPr sz="1200">
                <a:latin typeface="Times New Roman" pitchFamily="-107" charset="0"/>
                <a:ea typeface="+mn-ea"/>
                <a:cs typeface="+mn-cs"/>
              </a:defRPr>
            </a:lvl1pPr>
          </a:lstStyle>
          <a:p>
            <a:pPr>
              <a:defRPr/>
            </a:pPr>
            <a:endParaRPr lang="fr-FR"/>
          </a:p>
        </p:txBody>
      </p:sp>
      <p:sp>
        <p:nvSpPr>
          <p:cNvPr id="406532" name="Rectangle 1028"/>
          <p:cNvSpPr>
            <a:spLocks noGrp="1" noChangeArrowheads="1"/>
          </p:cNvSpPr>
          <p:nvPr>
            <p:ph type="ftr" sz="quarter" idx="2"/>
          </p:nvPr>
        </p:nvSpPr>
        <p:spPr bwMode="auto">
          <a:xfrm>
            <a:off x="0" y="9465227"/>
            <a:ext cx="2960483" cy="490047"/>
          </a:xfrm>
          <a:prstGeom prst="rect">
            <a:avLst/>
          </a:prstGeom>
          <a:noFill/>
          <a:ln w="9525">
            <a:noFill/>
            <a:miter lim="800000"/>
            <a:headEnd/>
            <a:tailEnd/>
          </a:ln>
          <a:effectLst/>
        </p:spPr>
        <p:txBody>
          <a:bodyPr vert="horz" wrap="square" lIns="91577" tIns="45789" rIns="91577" bIns="45789" numCol="1" anchor="b" anchorCtr="0" compatLnSpc="1">
            <a:prstTxWarp prst="textNoShape">
              <a:avLst/>
            </a:prstTxWarp>
          </a:bodyPr>
          <a:lstStyle>
            <a:lvl1pPr>
              <a:defRPr sz="1200">
                <a:latin typeface="Times New Roman" pitchFamily="-107" charset="0"/>
                <a:ea typeface="+mn-ea"/>
                <a:cs typeface="+mn-cs"/>
              </a:defRPr>
            </a:lvl1pPr>
          </a:lstStyle>
          <a:p>
            <a:pPr>
              <a:defRPr/>
            </a:pPr>
            <a:endParaRPr lang="fr-FR"/>
          </a:p>
        </p:txBody>
      </p:sp>
      <p:sp>
        <p:nvSpPr>
          <p:cNvPr id="406533" name="Rectangle 1029"/>
          <p:cNvSpPr>
            <a:spLocks noGrp="1" noChangeArrowheads="1"/>
          </p:cNvSpPr>
          <p:nvPr>
            <p:ph type="sldNum" sz="quarter" idx="3"/>
          </p:nvPr>
        </p:nvSpPr>
        <p:spPr bwMode="auto">
          <a:xfrm>
            <a:off x="3849898" y="9465227"/>
            <a:ext cx="2960483" cy="490047"/>
          </a:xfrm>
          <a:prstGeom prst="rect">
            <a:avLst/>
          </a:prstGeom>
          <a:noFill/>
          <a:ln w="9525">
            <a:noFill/>
            <a:miter lim="800000"/>
            <a:headEnd/>
            <a:tailEnd/>
          </a:ln>
          <a:effectLst/>
        </p:spPr>
        <p:txBody>
          <a:bodyPr vert="horz" wrap="square" lIns="91577" tIns="45789" rIns="91577" bIns="45789" numCol="1" anchor="b" anchorCtr="0" compatLnSpc="1">
            <a:prstTxWarp prst="textNoShape">
              <a:avLst/>
            </a:prstTxWarp>
          </a:bodyPr>
          <a:lstStyle>
            <a:lvl1pPr algn="r">
              <a:defRPr sz="1200">
                <a:latin typeface="Times New Roman" charset="0"/>
              </a:defRPr>
            </a:lvl1pPr>
          </a:lstStyle>
          <a:p>
            <a:pPr>
              <a:defRPr/>
            </a:pPr>
            <a:fld id="{CB595702-CDBF-7F4C-80BD-5ECD6612D319}" type="slidenum">
              <a:rPr lang="fr-FR"/>
              <a:pPr>
                <a:defRPr/>
              </a:pPr>
              <a:t>‹N°›</a:t>
            </a:fld>
            <a:endParaRPr lang="fr-FR"/>
          </a:p>
        </p:txBody>
      </p:sp>
    </p:spTree>
    <p:extLst>
      <p:ext uri="{BB962C8B-B14F-4D97-AF65-F5344CB8AC3E}">
        <p14:creationId xmlns:p14="http://schemas.microsoft.com/office/powerpoint/2010/main" val="25471798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hdr" sz="quarter"/>
          </p:nvPr>
        </p:nvSpPr>
        <p:spPr bwMode="auto">
          <a:xfrm>
            <a:off x="1" y="0"/>
            <a:ext cx="2946189" cy="496411"/>
          </a:xfrm>
          <a:prstGeom prst="rect">
            <a:avLst/>
          </a:prstGeom>
          <a:noFill/>
          <a:ln w="9525">
            <a:noFill/>
            <a:miter lim="800000"/>
            <a:headEnd/>
            <a:tailEnd/>
          </a:ln>
          <a:effectLst/>
        </p:spPr>
        <p:txBody>
          <a:bodyPr vert="horz" wrap="square" lIns="93097" tIns="46549" rIns="93097" bIns="46549" numCol="1" anchor="t" anchorCtr="0" compatLnSpc="1">
            <a:prstTxWarp prst="textNoShape">
              <a:avLst/>
            </a:prstTxWarp>
          </a:bodyPr>
          <a:lstStyle>
            <a:lvl1pPr defTabSz="931670">
              <a:defRPr sz="1200">
                <a:latin typeface="Arial" pitchFamily="-107" charset="0"/>
                <a:ea typeface="+mn-ea"/>
                <a:cs typeface="+mn-cs"/>
              </a:defRPr>
            </a:lvl1pPr>
          </a:lstStyle>
          <a:p>
            <a:pPr>
              <a:defRPr/>
            </a:pPr>
            <a:endParaRPr lang="fr-FR"/>
          </a:p>
        </p:txBody>
      </p:sp>
      <p:sp>
        <p:nvSpPr>
          <p:cNvPr id="93187" name="Rectangle 3"/>
          <p:cNvSpPr>
            <a:spLocks noGrp="1" noChangeArrowheads="1"/>
          </p:cNvSpPr>
          <p:nvPr>
            <p:ph type="dt" idx="1"/>
          </p:nvPr>
        </p:nvSpPr>
        <p:spPr bwMode="auto">
          <a:xfrm>
            <a:off x="3849899" y="0"/>
            <a:ext cx="2946189" cy="496411"/>
          </a:xfrm>
          <a:prstGeom prst="rect">
            <a:avLst/>
          </a:prstGeom>
          <a:noFill/>
          <a:ln w="9525">
            <a:noFill/>
            <a:miter lim="800000"/>
            <a:headEnd/>
            <a:tailEnd/>
          </a:ln>
          <a:effectLst/>
        </p:spPr>
        <p:txBody>
          <a:bodyPr vert="horz" wrap="square" lIns="93097" tIns="46549" rIns="93097" bIns="46549" numCol="1" anchor="t" anchorCtr="0" compatLnSpc="1">
            <a:prstTxWarp prst="textNoShape">
              <a:avLst/>
            </a:prstTxWarp>
          </a:bodyPr>
          <a:lstStyle>
            <a:lvl1pPr algn="r" defTabSz="931670">
              <a:defRPr sz="1200">
                <a:latin typeface="Arial" pitchFamily="-107" charset="0"/>
                <a:ea typeface="+mn-ea"/>
                <a:cs typeface="+mn-cs"/>
              </a:defRPr>
            </a:lvl1pPr>
          </a:lstStyle>
          <a:p>
            <a:pPr>
              <a:defRPr/>
            </a:pPr>
            <a:endParaRPr lang="fr-FR"/>
          </a:p>
        </p:txBody>
      </p:sp>
      <p:sp>
        <p:nvSpPr>
          <p:cNvPr id="16388" name="Rectangle 4"/>
          <p:cNvSpPr>
            <a:spLocks noGrp="1" noRot="1" noChangeAspect="1" noChangeArrowheads="1" noTextEdit="1"/>
          </p:cNvSpPr>
          <p:nvPr>
            <p:ph type="sldImg" idx="2"/>
          </p:nvPr>
        </p:nvSpPr>
        <p:spPr bwMode="auto">
          <a:xfrm>
            <a:off x="917575"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93189" name="Rectangle 5"/>
          <p:cNvSpPr>
            <a:spLocks noGrp="1" noChangeArrowheads="1"/>
          </p:cNvSpPr>
          <p:nvPr>
            <p:ph type="body" sz="quarter" idx="3"/>
          </p:nvPr>
        </p:nvSpPr>
        <p:spPr bwMode="auto">
          <a:xfrm>
            <a:off x="679768" y="4715907"/>
            <a:ext cx="5438140" cy="4467701"/>
          </a:xfrm>
          <a:prstGeom prst="rect">
            <a:avLst/>
          </a:prstGeom>
          <a:noFill/>
          <a:ln w="9525">
            <a:noFill/>
            <a:miter lim="800000"/>
            <a:headEnd/>
            <a:tailEnd/>
          </a:ln>
          <a:effectLst/>
        </p:spPr>
        <p:txBody>
          <a:bodyPr vert="horz" wrap="square" lIns="93097" tIns="46549" rIns="93097" bIns="46549" numCol="1" anchor="t" anchorCtr="0" compatLnSpc="1">
            <a:prstTxWarp prst="textNoShape">
              <a:avLst/>
            </a:prstTxWarp>
          </a:body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93190" name="Rectangle 6"/>
          <p:cNvSpPr>
            <a:spLocks noGrp="1" noChangeArrowheads="1"/>
          </p:cNvSpPr>
          <p:nvPr>
            <p:ph type="ftr" sz="quarter" idx="4"/>
          </p:nvPr>
        </p:nvSpPr>
        <p:spPr bwMode="auto">
          <a:xfrm>
            <a:off x="1" y="9430223"/>
            <a:ext cx="2946189" cy="496411"/>
          </a:xfrm>
          <a:prstGeom prst="rect">
            <a:avLst/>
          </a:prstGeom>
          <a:noFill/>
          <a:ln w="9525">
            <a:noFill/>
            <a:miter lim="800000"/>
            <a:headEnd/>
            <a:tailEnd/>
          </a:ln>
          <a:effectLst/>
        </p:spPr>
        <p:txBody>
          <a:bodyPr vert="horz" wrap="square" lIns="93097" tIns="46549" rIns="93097" bIns="46549" numCol="1" anchor="b" anchorCtr="0" compatLnSpc="1">
            <a:prstTxWarp prst="textNoShape">
              <a:avLst/>
            </a:prstTxWarp>
          </a:bodyPr>
          <a:lstStyle>
            <a:lvl1pPr defTabSz="931670">
              <a:defRPr sz="1200">
                <a:latin typeface="Arial" pitchFamily="-107" charset="0"/>
                <a:ea typeface="+mn-ea"/>
                <a:cs typeface="+mn-cs"/>
              </a:defRPr>
            </a:lvl1pPr>
          </a:lstStyle>
          <a:p>
            <a:pPr>
              <a:defRPr/>
            </a:pPr>
            <a:endParaRPr lang="fr-FR"/>
          </a:p>
        </p:txBody>
      </p:sp>
      <p:sp>
        <p:nvSpPr>
          <p:cNvPr id="93191" name="Rectangle 7"/>
          <p:cNvSpPr>
            <a:spLocks noGrp="1" noChangeArrowheads="1"/>
          </p:cNvSpPr>
          <p:nvPr>
            <p:ph type="sldNum" sz="quarter" idx="5"/>
          </p:nvPr>
        </p:nvSpPr>
        <p:spPr bwMode="auto">
          <a:xfrm>
            <a:off x="3849899" y="9430223"/>
            <a:ext cx="2946189" cy="496411"/>
          </a:xfrm>
          <a:prstGeom prst="rect">
            <a:avLst/>
          </a:prstGeom>
          <a:noFill/>
          <a:ln w="9525">
            <a:noFill/>
            <a:miter lim="800000"/>
            <a:headEnd/>
            <a:tailEnd/>
          </a:ln>
          <a:effectLst/>
        </p:spPr>
        <p:txBody>
          <a:bodyPr vert="horz" wrap="square" lIns="93097" tIns="46549" rIns="93097" bIns="46549" numCol="1" anchor="b" anchorCtr="0" compatLnSpc="1">
            <a:prstTxWarp prst="textNoShape">
              <a:avLst/>
            </a:prstTxWarp>
          </a:bodyPr>
          <a:lstStyle>
            <a:lvl1pPr algn="r" defTabSz="931670">
              <a:defRPr sz="1200"/>
            </a:lvl1pPr>
          </a:lstStyle>
          <a:p>
            <a:pPr>
              <a:defRPr/>
            </a:pPr>
            <a:fld id="{FEDAF1F9-39BD-564C-A57A-FCBAE9EEBE01}" type="slidenum">
              <a:rPr lang="fr-FR"/>
              <a:pPr>
                <a:defRPr/>
              </a:pPr>
              <a:t>‹N°›</a:t>
            </a:fld>
            <a:endParaRPr lang="fr-FR"/>
          </a:p>
        </p:txBody>
      </p:sp>
    </p:spTree>
    <p:extLst>
      <p:ext uri="{BB962C8B-B14F-4D97-AF65-F5344CB8AC3E}">
        <p14:creationId xmlns:p14="http://schemas.microsoft.com/office/powerpoint/2010/main" val="253061798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07"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2pPr>
    <a:lvl3pPr marL="9144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3pPr>
    <a:lvl4pPr marL="13716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4pPr>
    <a:lvl5pPr marL="18288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670" eaLnBrk="0" hangingPunct="0">
              <a:defRPr sz="2000">
                <a:solidFill>
                  <a:schemeClr val="tx1"/>
                </a:solidFill>
                <a:latin typeface="Arial" charset="0"/>
                <a:ea typeface="ＭＳ Ｐゴシック" charset="0"/>
                <a:cs typeface="ＭＳ Ｐゴシック" charset="0"/>
              </a:defRPr>
            </a:lvl1pPr>
            <a:lvl2pPr marL="744064" indent="-286179" defTabSz="931670" eaLnBrk="0" hangingPunct="0">
              <a:defRPr sz="2000">
                <a:solidFill>
                  <a:schemeClr val="tx1"/>
                </a:solidFill>
                <a:latin typeface="Arial" charset="0"/>
                <a:ea typeface="ＭＳ Ｐゴシック" charset="0"/>
              </a:defRPr>
            </a:lvl2pPr>
            <a:lvl3pPr marL="1144715" indent="-228943" defTabSz="931670" eaLnBrk="0" hangingPunct="0">
              <a:defRPr sz="2000">
                <a:solidFill>
                  <a:schemeClr val="tx1"/>
                </a:solidFill>
                <a:latin typeface="Arial" charset="0"/>
                <a:ea typeface="ＭＳ Ｐゴシック" charset="0"/>
              </a:defRPr>
            </a:lvl3pPr>
            <a:lvl4pPr marL="1602600" indent="-228943" defTabSz="931670" eaLnBrk="0" hangingPunct="0">
              <a:defRPr sz="2000">
                <a:solidFill>
                  <a:schemeClr val="tx1"/>
                </a:solidFill>
                <a:latin typeface="Arial" charset="0"/>
                <a:ea typeface="ＭＳ Ｐゴシック" charset="0"/>
              </a:defRPr>
            </a:lvl4pPr>
            <a:lvl5pPr marL="2060486" indent="-228943" defTabSz="931670" eaLnBrk="0" hangingPunct="0">
              <a:defRPr sz="2000">
                <a:solidFill>
                  <a:schemeClr val="tx1"/>
                </a:solidFill>
                <a:latin typeface="Arial" charset="0"/>
                <a:ea typeface="ＭＳ Ｐゴシック" charset="0"/>
              </a:defRPr>
            </a:lvl5pPr>
            <a:lvl6pPr marL="2518372" indent="-228943" defTabSz="931670" eaLnBrk="0" fontAlgn="base" hangingPunct="0">
              <a:spcBef>
                <a:spcPct val="0"/>
              </a:spcBef>
              <a:spcAft>
                <a:spcPct val="0"/>
              </a:spcAft>
              <a:defRPr sz="2000">
                <a:solidFill>
                  <a:schemeClr val="tx1"/>
                </a:solidFill>
                <a:latin typeface="Arial" charset="0"/>
                <a:ea typeface="ＭＳ Ｐゴシック" charset="0"/>
              </a:defRPr>
            </a:lvl6pPr>
            <a:lvl7pPr marL="2976258" indent="-228943" defTabSz="931670" eaLnBrk="0" fontAlgn="base" hangingPunct="0">
              <a:spcBef>
                <a:spcPct val="0"/>
              </a:spcBef>
              <a:spcAft>
                <a:spcPct val="0"/>
              </a:spcAft>
              <a:defRPr sz="2000">
                <a:solidFill>
                  <a:schemeClr val="tx1"/>
                </a:solidFill>
                <a:latin typeface="Arial" charset="0"/>
                <a:ea typeface="ＭＳ Ｐゴシック" charset="0"/>
              </a:defRPr>
            </a:lvl7pPr>
            <a:lvl8pPr marL="3434144" indent="-228943" defTabSz="931670" eaLnBrk="0" fontAlgn="base" hangingPunct="0">
              <a:spcBef>
                <a:spcPct val="0"/>
              </a:spcBef>
              <a:spcAft>
                <a:spcPct val="0"/>
              </a:spcAft>
              <a:defRPr sz="2000">
                <a:solidFill>
                  <a:schemeClr val="tx1"/>
                </a:solidFill>
                <a:latin typeface="Arial" charset="0"/>
                <a:ea typeface="ＭＳ Ｐゴシック" charset="0"/>
              </a:defRPr>
            </a:lvl8pPr>
            <a:lvl9pPr marL="3892029" indent="-228943" defTabSz="93167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fld id="{187B955B-9B3C-2647-95FD-E9C749E36CDB}" type="slidenum">
              <a:rPr lang="fr-FR" sz="1200"/>
              <a:pPr eaLnBrk="1" hangingPunct="1"/>
              <a:t>1</a:t>
            </a:fld>
            <a:endParaRPr lang="fr-FR" sz="1200" dirty="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fr-FR" dirty="0">
              <a:latin typeface="Arial" charset="0"/>
            </a:endParaRPr>
          </a:p>
        </p:txBody>
      </p:sp>
    </p:spTree>
    <p:extLst>
      <p:ext uri="{BB962C8B-B14F-4D97-AF65-F5344CB8AC3E}">
        <p14:creationId xmlns:p14="http://schemas.microsoft.com/office/powerpoint/2010/main" val="344045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32</a:t>
            </a:fld>
            <a:endParaRPr lang="fr-FR"/>
          </a:p>
        </p:txBody>
      </p:sp>
    </p:spTree>
    <p:extLst>
      <p:ext uri="{BB962C8B-B14F-4D97-AF65-F5344CB8AC3E}">
        <p14:creationId xmlns:p14="http://schemas.microsoft.com/office/powerpoint/2010/main" val="2050072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33</a:t>
            </a:fld>
            <a:endParaRPr lang="fr-FR"/>
          </a:p>
        </p:txBody>
      </p:sp>
    </p:spTree>
    <p:extLst>
      <p:ext uri="{BB962C8B-B14F-4D97-AF65-F5344CB8AC3E}">
        <p14:creationId xmlns:p14="http://schemas.microsoft.com/office/powerpoint/2010/main" val="3518147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34</a:t>
            </a:fld>
            <a:endParaRPr lang="fr-FR"/>
          </a:p>
        </p:txBody>
      </p:sp>
    </p:spTree>
    <p:extLst>
      <p:ext uri="{BB962C8B-B14F-4D97-AF65-F5344CB8AC3E}">
        <p14:creationId xmlns:p14="http://schemas.microsoft.com/office/powerpoint/2010/main" val="40242424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35</a:t>
            </a:fld>
            <a:endParaRPr lang="fr-FR"/>
          </a:p>
        </p:txBody>
      </p:sp>
    </p:spTree>
    <p:extLst>
      <p:ext uri="{BB962C8B-B14F-4D97-AF65-F5344CB8AC3E}">
        <p14:creationId xmlns:p14="http://schemas.microsoft.com/office/powerpoint/2010/main" val="2867195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will</a:t>
            </a:r>
            <a:r>
              <a:rPr lang="en-US" baseline="0" dirty="0" smtClean="0"/>
              <a:t> provide a broad overview of </a:t>
            </a:r>
            <a:r>
              <a:rPr lang="en-US" baseline="0" dirty="0" err="1" smtClean="0"/>
              <a:t>ThingML</a:t>
            </a:r>
            <a:r>
              <a:rPr lang="en-US" baseline="0" dirty="0" smtClean="0"/>
              <a:t>, present some challenges and interesting features that are missing in </a:t>
            </a:r>
            <a:r>
              <a:rPr lang="en-US" baseline="0" dirty="0" err="1" smtClean="0"/>
              <a:t>ThingML</a:t>
            </a:r>
            <a:r>
              <a:rPr lang="en-US" baseline="0" dirty="0" smtClean="0"/>
              <a:t> and suggest some potential contributions of our own.</a:t>
            </a:r>
            <a:endParaRPr lang="en-US" dirty="0"/>
          </a:p>
        </p:txBody>
      </p:sp>
      <p:sp>
        <p:nvSpPr>
          <p:cNvPr id="4" name="Slide Number Placeholder 3"/>
          <p:cNvSpPr>
            <a:spLocks noGrp="1"/>
          </p:cNvSpPr>
          <p:nvPr>
            <p:ph type="sldNum" sz="quarter" idx="10"/>
          </p:nvPr>
        </p:nvSpPr>
        <p:spPr/>
        <p:txBody>
          <a:bodyPr/>
          <a:lstStyle/>
          <a:p>
            <a:fld id="{5B951E99-3993-EC42-9E2E-7C584BC1BD56}" type="slidenum">
              <a:rPr lang="en-US" smtClean="0"/>
              <a:t>6</a:t>
            </a:fld>
            <a:endParaRPr lang="en-US" dirty="0"/>
          </a:p>
        </p:txBody>
      </p:sp>
    </p:spTree>
    <p:extLst>
      <p:ext uri="{BB962C8B-B14F-4D97-AF65-F5344CB8AC3E}">
        <p14:creationId xmlns:p14="http://schemas.microsoft.com/office/powerpoint/2010/main" val="1338771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10</a:t>
            </a:fld>
            <a:endParaRPr lang="fr-FR"/>
          </a:p>
        </p:txBody>
      </p:sp>
    </p:spTree>
    <p:extLst>
      <p:ext uri="{BB962C8B-B14F-4D97-AF65-F5344CB8AC3E}">
        <p14:creationId xmlns:p14="http://schemas.microsoft.com/office/powerpoint/2010/main" val="1876485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smtClean="0"/>
              <a:t>Réponse : </a:t>
            </a:r>
          </a:p>
          <a:p>
            <a:endParaRPr lang="fr-BE" dirty="0" smtClean="0"/>
          </a:p>
          <a:p>
            <a:r>
              <a:rPr lang="fr-BE" dirty="0" smtClean="0"/>
              <a:t>* Développer un DSL.</a:t>
            </a:r>
          </a:p>
          <a:p>
            <a:endParaRPr lang="fr-BE" dirty="0"/>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18</a:t>
            </a:fld>
            <a:endParaRPr lang="fr-FR"/>
          </a:p>
        </p:txBody>
      </p:sp>
    </p:spTree>
    <p:extLst>
      <p:ext uri="{BB962C8B-B14F-4D97-AF65-F5344CB8AC3E}">
        <p14:creationId xmlns:p14="http://schemas.microsoft.com/office/powerpoint/2010/main" val="3959489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19</a:t>
            </a:fld>
            <a:endParaRPr lang="fr-FR"/>
          </a:p>
        </p:txBody>
      </p:sp>
    </p:spTree>
    <p:extLst>
      <p:ext uri="{BB962C8B-B14F-4D97-AF65-F5344CB8AC3E}">
        <p14:creationId xmlns:p14="http://schemas.microsoft.com/office/powerpoint/2010/main" val="1743648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20</a:t>
            </a:fld>
            <a:endParaRPr lang="fr-FR"/>
          </a:p>
        </p:txBody>
      </p:sp>
    </p:spTree>
    <p:extLst>
      <p:ext uri="{BB962C8B-B14F-4D97-AF65-F5344CB8AC3E}">
        <p14:creationId xmlns:p14="http://schemas.microsoft.com/office/powerpoint/2010/main" val="2930250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smtClean="0"/>
              <a:t>Réponse : </a:t>
            </a:r>
          </a:p>
          <a:p>
            <a:endParaRPr lang="fr-BE" dirty="0" smtClean="0"/>
          </a:p>
          <a:p>
            <a:r>
              <a:rPr lang="fr-BE" dirty="0" smtClean="0"/>
              <a:t>* Développer un DSL.</a:t>
            </a:r>
          </a:p>
          <a:p>
            <a:endParaRPr lang="fr-BE" dirty="0"/>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21</a:t>
            </a:fld>
            <a:endParaRPr lang="fr-FR"/>
          </a:p>
        </p:txBody>
      </p:sp>
    </p:spTree>
    <p:extLst>
      <p:ext uri="{BB962C8B-B14F-4D97-AF65-F5344CB8AC3E}">
        <p14:creationId xmlns:p14="http://schemas.microsoft.com/office/powerpoint/2010/main" val="2987061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29</a:t>
            </a:fld>
            <a:endParaRPr lang="fr-FR"/>
          </a:p>
        </p:txBody>
      </p:sp>
    </p:spTree>
    <p:extLst>
      <p:ext uri="{BB962C8B-B14F-4D97-AF65-F5344CB8AC3E}">
        <p14:creationId xmlns:p14="http://schemas.microsoft.com/office/powerpoint/2010/main" val="1147420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31</a:t>
            </a:fld>
            <a:endParaRPr lang="fr-FR"/>
          </a:p>
        </p:txBody>
      </p:sp>
    </p:spTree>
    <p:extLst>
      <p:ext uri="{BB962C8B-B14F-4D97-AF65-F5344CB8AC3E}">
        <p14:creationId xmlns:p14="http://schemas.microsoft.com/office/powerpoint/2010/main" val="452645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UNamur::TITLE-MAIN">
    <p:spTree>
      <p:nvGrpSpPr>
        <p:cNvPr id="1" name=""/>
        <p:cNvGrpSpPr/>
        <p:nvPr/>
      </p:nvGrpSpPr>
      <p:grpSpPr>
        <a:xfrm>
          <a:off x="0" y="0"/>
          <a:ext cx="0" cy="0"/>
          <a:chOff x="0" y="0"/>
          <a:chExt cx="0" cy="0"/>
        </a:xfrm>
      </p:grpSpPr>
      <p:sp>
        <p:nvSpPr>
          <p:cNvPr id="7" name="Espace réservé du contenu 2"/>
          <p:cNvSpPr>
            <a:spLocks noGrp="1"/>
          </p:cNvSpPr>
          <p:nvPr>
            <p:ph idx="1"/>
          </p:nvPr>
        </p:nvSpPr>
        <p:spPr>
          <a:xfrm>
            <a:off x="414000" y="0"/>
            <a:ext cx="8280000" cy="4554000"/>
          </a:xfrm>
          <a:prstGeom prst="rect">
            <a:avLst/>
          </a:prstGeom>
          <a:noFill/>
        </p:spPr>
        <p:txBody>
          <a:bodyPr anchor="ctr" anchorCtr="0"/>
          <a:lstStyle>
            <a:lvl1pPr algn="ctr">
              <a:lnSpc>
                <a:spcPct val="80000"/>
              </a:lnSpc>
              <a:spcAft>
                <a:spcPts val="0"/>
              </a:spcAft>
              <a:buClr>
                <a:srgbClr val="FF6600"/>
              </a:buClr>
              <a:buNone/>
              <a:defRPr sz="3500" b="0" i="0">
                <a:solidFill>
                  <a:schemeClr val="bg1"/>
                </a:solidFill>
                <a:latin typeface="Verdana"/>
                <a:cs typeface="Verdana"/>
              </a:defRPr>
            </a:lvl1pPr>
            <a:lvl2pPr marL="457200" indent="0" algn="ctr">
              <a:buClr>
                <a:srgbClr val="FF6600"/>
              </a:buClr>
              <a:buFontTx/>
              <a:buNone/>
              <a:defRPr sz="2500" b="0" i="0">
                <a:solidFill>
                  <a:schemeClr val="bg1"/>
                </a:solidFill>
                <a:latin typeface="Verdana"/>
                <a:cs typeface="Verdana"/>
              </a:defRPr>
            </a:lvl2pPr>
            <a:lvl3pPr>
              <a:buClr>
                <a:srgbClr val="FF6600"/>
              </a:buClr>
              <a:defRPr b="0" i="0">
                <a:latin typeface="Frutiger LT Std 45 Light"/>
                <a:cs typeface="Frutiger LT Std 45 Light"/>
              </a:defRPr>
            </a:lvl3pPr>
            <a:lvl4pPr>
              <a:buClr>
                <a:srgbClr val="FF6600"/>
              </a:buClr>
              <a:defRPr b="0" i="0">
                <a:latin typeface="Frutiger LT Std 45 Light"/>
                <a:cs typeface="Frutiger LT Std 45 Light"/>
              </a:defRPr>
            </a:lvl4pPr>
            <a:lvl5pPr>
              <a:buClr>
                <a:srgbClr val="FF6600"/>
              </a:buClr>
              <a:defRPr b="0" i="0">
                <a:latin typeface="Frutiger LT Std 45 Light"/>
                <a:cs typeface="Frutiger LT Std 45 Light"/>
              </a:defRPr>
            </a:lvl5pPr>
          </a:lstStyle>
          <a:p>
            <a:pPr lvl="0"/>
            <a:r>
              <a:rPr lang="fr-FR" smtClean="0"/>
              <a:t>Click to edit Master text styles</a:t>
            </a:r>
          </a:p>
        </p:txBody>
      </p:sp>
    </p:spTree>
    <p:extLst>
      <p:ext uri="{BB962C8B-B14F-4D97-AF65-F5344CB8AC3E}">
        <p14:creationId xmlns:p14="http://schemas.microsoft.com/office/powerpoint/2010/main" val="382157609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UNamur::TEXT+IMAGE">
    <p:bg>
      <p:bgPr>
        <a:solidFill>
          <a:schemeClr val="bg1"/>
        </a:solidFill>
        <a:effectLst/>
      </p:bgPr>
    </p:bg>
    <p:spTree>
      <p:nvGrpSpPr>
        <p:cNvPr id="1" name=""/>
        <p:cNvGrpSpPr/>
        <p:nvPr/>
      </p:nvGrpSpPr>
      <p:grpSpPr>
        <a:xfrm>
          <a:off x="0" y="0"/>
          <a:ext cx="0" cy="0"/>
          <a:chOff x="0" y="0"/>
          <a:chExt cx="0" cy="0"/>
        </a:xfrm>
      </p:grpSpPr>
      <p:pic>
        <p:nvPicPr>
          <p:cNvPr id="9"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9130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a:xfrm>
            <a:off x="457200" y="310200"/>
            <a:ext cx="8229600" cy="790787"/>
          </a:xfrm>
          <a:prstGeom prst="rect">
            <a:avLst/>
          </a:prstGeom>
        </p:spPr>
        <p:txBody>
          <a:bodyPr vert="horz"/>
          <a:lstStyle>
            <a:lvl1pPr>
              <a:defRPr sz="4800" b="1">
                <a:solidFill>
                  <a:srgbClr val="00B050"/>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7" name="Espace réservé du contenu 2"/>
          <p:cNvSpPr>
            <a:spLocks noGrp="1"/>
          </p:cNvSpPr>
          <p:nvPr>
            <p:ph idx="1"/>
          </p:nvPr>
        </p:nvSpPr>
        <p:spPr>
          <a:xfrm>
            <a:off x="457200" y="1388282"/>
            <a:ext cx="4283968" cy="5058078"/>
          </a:xfrm>
          <a:prstGeom prst="rect">
            <a:avLst/>
          </a:prstGeom>
        </p:spPr>
        <p:txBody>
          <a:bodyPr/>
          <a:lstStyle>
            <a:lvl1pPr marL="0" indent="0" algn="l">
              <a:buClr>
                <a:srgbClr val="305291"/>
              </a:buClr>
              <a:buFont typeface="Arial"/>
              <a:buNone/>
              <a:defRPr sz="2700">
                <a:solidFill>
                  <a:srgbClr val="474746"/>
                </a:solidFill>
                <a:latin typeface="+mj-lt"/>
              </a:defRPr>
            </a:lvl1pPr>
            <a:lvl2pPr marL="183600" indent="0" algn="l">
              <a:buClr>
                <a:srgbClr val="41A336"/>
              </a:buClr>
              <a:buFontTx/>
              <a:buNone/>
              <a:defRPr sz="2000" b="0" i="0">
                <a:solidFill>
                  <a:srgbClr val="2E3135"/>
                </a:solidFill>
                <a:latin typeface="Verdana"/>
                <a:cs typeface="Verdana"/>
              </a:defRPr>
            </a:lvl2pPr>
            <a:lvl3pPr marL="439200" indent="0" algn="l">
              <a:buClr>
                <a:srgbClr val="41A336"/>
              </a:buClr>
              <a:buFontTx/>
              <a:buNone/>
              <a:defRPr sz="2000" b="0" i="0">
                <a:solidFill>
                  <a:srgbClr val="2E3135"/>
                </a:solidFill>
                <a:latin typeface="Verdana"/>
                <a:cs typeface="Verdana"/>
              </a:defRPr>
            </a:lvl3pPr>
            <a:lvl4pPr marL="673200" indent="0" algn="l">
              <a:buClr>
                <a:srgbClr val="41A336"/>
              </a:buClr>
              <a:buFontTx/>
              <a:buNone/>
              <a:defRPr sz="1800" b="0" i="0">
                <a:solidFill>
                  <a:srgbClr val="2E3135"/>
                </a:solidFill>
                <a:latin typeface="Verdana"/>
                <a:cs typeface="Verdana"/>
              </a:defRPr>
            </a:lvl4pPr>
            <a:lvl5pPr marL="1530000" indent="-228600" algn="l">
              <a:buClr>
                <a:srgbClr val="41A336"/>
              </a:buClr>
              <a:buFont typeface="Arial"/>
              <a:buChar char="•"/>
              <a:defRPr sz="1000" b="0" i="0">
                <a:solidFill>
                  <a:srgbClr val="2E3135"/>
                </a:solidFill>
                <a:latin typeface="Verdana"/>
                <a:cs typeface="Verdana"/>
              </a:defRPr>
            </a:lvl5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p:txBody>
      </p:sp>
      <p:pic>
        <p:nvPicPr>
          <p:cNvPr id="8"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0" y="-3652"/>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Espace réservé du numéro de diapositive 5"/>
          <p:cNvSpPr>
            <a:spLocks noGrp="1"/>
          </p:cNvSpPr>
          <p:nvPr>
            <p:ph type="sldNum" sz="quarter" idx="10"/>
          </p:nvPr>
        </p:nvSpPr>
        <p:spPr>
          <a:xfrm>
            <a:off x="7727400" y="6591300"/>
            <a:ext cx="1416600" cy="266700"/>
          </a:xfrm>
          <a:prstGeom prst="rect">
            <a:avLst/>
          </a:prstGeom>
        </p:spPr>
        <p:txBody>
          <a:bodyPr anchor="ctr"/>
          <a:lstStyle>
            <a:lvl1pPr algn="r" fontAlgn="auto">
              <a:spcBef>
                <a:spcPts val="0"/>
              </a:spcBef>
              <a:spcAft>
                <a:spcPts val="0"/>
              </a:spcAft>
              <a:defRPr sz="1100" dirty="0">
                <a:solidFill>
                  <a:schemeClr val="bg1"/>
                </a:solidFill>
                <a:latin typeface="+mj-lt"/>
                <a:ea typeface="+mn-ea"/>
                <a:cs typeface="+mn-cs"/>
              </a:defRPr>
            </a:lvl1pPr>
          </a:lstStyle>
          <a:p>
            <a:pPr>
              <a:defRPr/>
            </a:pPr>
            <a:fld id="{326C6059-A255-C24B-AAEC-93A3405961B0}" type="slidenum">
              <a:rPr lang="en-US" smtClean="0"/>
              <a:pPr>
                <a:defRPr/>
              </a:pPr>
              <a:t>‹N°›</a:t>
            </a:fld>
            <a:endParaRPr lang="en-US" dirty="0"/>
          </a:p>
        </p:txBody>
      </p:sp>
      <p:cxnSp>
        <p:nvCxnSpPr>
          <p:cNvPr id="4" name="Connecteur droit 3"/>
          <p:cNvCxnSpPr/>
          <p:nvPr userDrawn="1"/>
        </p:nvCxnSpPr>
        <p:spPr>
          <a:xfrm>
            <a:off x="457200" y="1196752"/>
            <a:ext cx="8229600" cy="0"/>
          </a:xfrm>
          <a:prstGeom prst="line">
            <a:avLst/>
          </a:prstGeom>
          <a:ln w="50800">
            <a:solidFill>
              <a:srgbClr val="92D05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73164580"/>
      </p:ext>
    </p:extLst>
  </p:cSld>
  <p:clrMapOvr>
    <a:masterClrMapping/>
  </p:clrMapOvr>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UNamur::TEXT-FULL">
    <p:bg>
      <p:bgPr>
        <a:solidFill>
          <a:schemeClr val="bg1"/>
        </a:solidFill>
        <a:effectLst/>
      </p:bgPr>
    </p:bg>
    <p:spTree>
      <p:nvGrpSpPr>
        <p:cNvPr id="1" name=""/>
        <p:cNvGrpSpPr/>
        <p:nvPr/>
      </p:nvGrpSpPr>
      <p:grpSpPr>
        <a:xfrm>
          <a:off x="0" y="0"/>
          <a:ext cx="0" cy="0"/>
          <a:chOff x="0" y="0"/>
          <a:chExt cx="0" cy="0"/>
        </a:xfrm>
      </p:grpSpPr>
      <p:pic>
        <p:nvPicPr>
          <p:cNvPr id="9"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9130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ce réservé du numéro de diapositive 5"/>
          <p:cNvSpPr>
            <a:spLocks noGrp="1"/>
          </p:cNvSpPr>
          <p:nvPr>
            <p:ph type="sldNum" sz="quarter" idx="10"/>
          </p:nvPr>
        </p:nvSpPr>
        <p:spPr>
          <a:xfrm>
            <a:off x="7727400" y="6591300"/>
            <a:ext cx="1416600" cy="266700"/>
          </a:xfrm>
          <a:prstGeom prst="rect">
            <a:avLst/>
          </a:prstGeom>
        </p:spPr>
        <p:txBody>
          <a:bodyPr anchor="ctr"/>
          <a:lstStyle>
            <a:lvl1pPr algn="r" fontAlgn="auto">
              <a:spcBef>
                <a:spcPts val="0"/>
              </a:spcBef>
              <a:spcAft>
                <a:spcPts val="0"/>
              </a:spcAft>
              <a:defRPr sz="1100" dirty="0">
                <a:solidFill>
                  <a:schemeClr val="bg1"/>
                </a:solidFill>
                <a:latin typeface="+mj-lt"/>
                <a:ea typeface="+mn-ea"/>
                <a:cs typeface="+mn-cs"/>
              </a:defRPr>
            </a:lvl1pPr>
          </a:lstStyle>
          <a:p>
            <a:pPr>
              <a:defRPr/>
            </a:pPr>
            <a:fld id="{326C6059-A255-C24B-AAEC-93A3405961B0}" type="slidenum">
              <a:rPr lang="en-US" smtClean="0"/>
              <a:pPr>
                <a:defRPr/>
              </a:pPr>
              <a:t>‹N°›</a:t>
            </a:fld>
            <a:endParaRPr lang="en-US" dirty="0"/>
          </a:p>
        </p:txBody>
      </p:sp>
      <p:sp>
        <p:nvSpPr>
          <p:cNvPr id="11" name="Espace réservé du contenu 2"/>
          <p:cNvSpPr txBox="1">
            <a:spLocks/>
          </p:cNvSpPr>
          <p:nvPr userDrawn="1"/>
        </p:nvSpPr>
        <p:spPr>
          <a:xfrm>
            <a:off x="457200" y="6559023"/>
            <a:ext cx="8229600" cy="233362"/>
          </a:xfrm>
          <a:prstGeom prst="rect">
            <a:avLst/>
          </a:prstGeom>
          <a:noFill/>
        </p:spPr>
        <p:txBody>
          <a:bodyPr lIns="0" tIns="0" rIns="0" bIns="0" anchor="b"/>
          <a:lstStyle>
            <a:lvl1pPr marL="342900" indent="-342900" algn="r" defTabSz="457200" rtl="0" eaLnBrk="1" latinLnBrk="0" hangingPunct="1">
              <a:spcBef>
                <a:spcPct val="20000"/>
              </a:spcBef>
              <a:spcAft>
                <a:spcPts val="0"/>
              </a:spcAft>
              <a:buClr>
                <a:srgbClr val="FF6600"/>
              </a:buClr>
              <a:buFont typeface="Arial"/>
              <a:buNone/>
              <a:defRPr sz="2500" b="0" i="0" kern="1200">
                <a:solidFill>
                  <a:srgbClr val="211D61"/>
                </a:solidFill>
                <a:latin typeface="+mj-lt"/>
                <a:ea typeface="+mn-ea"/>
                <a:cs typeface="Frutiger LT Std 55 Roman"/>
              </a:defRPr>
            </a:lvl1pPr>
            <a:lvl2pPr marL="742950" indent="-285750" algn="l" defTabSz="457200" rtl="0" eaLnBrk="1" latinLnBrk="0" hangingPunct="1">
              <a:spcBef>
                <a:spcPct val="20000"/>
              </a:spcBef>
              <a:buClr>
                <a:srgbClr val="FF6600"/>
              </a:buClr>
              <a:buFont typeface="Arial"/>
              <a:buChar char="–"/>
              <a:defRPr sz="2800" b="0" i="0" kern="1200">
                <a:solidFill>
                  <a:schemeClr val="tx1"/>
                </a:solidFill>
                <a:latin typeface="Frutiger LT Std 45 Light"/>
                <a:ea typeface="+mn-ea"/>
                <a:cs typeface="Frutiger LT Std 45 Light"/>
              </a:defRPr>
            </a:lvl2pPr>
            <a:lvl3pPr marL="1143000" indent="-228600" algn="l" defTabSz="457200" rtl="0" eaLnBrk="1" latinLnBrk="0" hangingPunct="1">
              <a:spcBef>
                <a:spcPct val="20000"/>
              </a:spcBef>
              <a:buClr>
                <a:srgbClr val="FF6600"/>
              </a:buClr>
              <a:buFont typeface="Arial"/>
              <a:buChar char="•"/>
              <a:defRPr sz="2400" b="0" i="0" kern="1200">
                <a:solidFill>
                  <a:schemeClr val="tx1"/>
                </a:solidFill>
                <a:latin typeface="Frutiger LT Std 45 Light"/>
                <a:ea typeface="+mn-ea"/>
                <a:cs typeface="Frutiger LT Std 45 Light"/>
              </a:defRPr>
            </a:lvl3pPr>
            <a:lvl4pPr marL="16002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4pPr>
            <a:lvl5pPr marL="20574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fontAlgn="auto">
              <a:defRPr/>
            </a:pPr>
            <a:r>
              <a:rPr lang="nl-BE" sz="800" dirty="0" smtClean="0">
                <a:solidFill>
                  <a:schemeClr val="bg1"/>
                </a:solidFill>
                <a:latin typeface="Verdana"/>
                <a:cs typeface="Verdana"/>
              </a:rPr>
              <a:t>www.unamur.be</a:t>
            </a:r>
            <a:endParaRPr lang="fr-FR" sz="800" dirty="0">
              <a:solidFill>
                <a:schemeClr val="bg1"/>
              </a:solidFill>
              <a:latin typeface="Verdana"/>
              <a:cs typeface="Verdana"/>
            </a:endParaRPr>
          </a:p>
        </p:txBody>
      </p:sp>
      <p:sp>
        <p:nvSpPr>
          <p:cNvPr id="3" name="Title 2"/>
          <p:cNvSpPr>
            <a:spLocks noGrp="1"/>
          </p:cNvSpPr>
          <p:nvPr>
            <p:ph type="title"/>
          </p:nvPr>
        </p:nvSpPr>
        <p:spPr>
          <a:xfrm>
            <a:off x="457200" y="309690"/>
            <a:ext cx="8229600" cy="790787"/>
          </a:xfrm>
          <a:prstGeom prst="rect">
            <a:avLst/>
          </a:prstGeom>
        </p:spPr>
        <p:txBody>
          <a:bodyPr vert="horz"/>
          <a:lstStyle>
            <a:lvl1pPr>
              <a:defRPr sz="4800" b="1">
                <a:solidFill>
                  <a:srgbClr val="00B050"/>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7" name="Espace réservé du contenu 2"/>
          <p:cNvSpPr>
            <a:spLocks noGrp="1"/>
          </p:cNvSpPr>
          <p:nvPr>
            <p:ph idx="1"/>
          </p:nvPr>
        </p:nvSpPr>
        <p:spPr>
          <a:xfrm>
            <a:off x="457200" y="1388282"/>
            <a:ext cx="8229600" cy="5058078"/>
          </a:xfrm>
          <a:prstGeom prst="rect">
            <a:avLst/>
          </a:prstGeom>
        </p:spPr>
        <p:txBody>
          <a:bodyPr/>
          <a:lstStyle>
            <a:lvl1pPr marL="0" indent="0" algn="l">
              <a:buClr>
                <a:srgbClr val="305291"/>
              </a:buClr>
              <a:buFont typeface="Arial"/>
              <a:buNone/>
              <a:defRPr sz="2700">
                <a:solidFill>
                  <a:srgbClr val="474746"/>
                </a:solidFill>
                <a:latin typeface="+mj-lt"/>
              </a:defRPr>
            </a:lvl1pPr>
            <a:lvl2pPr marL="183600" indent="0" algn="l">
              <a:buClr>
                <a:srgbClr val="41A336"/>
              </a:buClr>
              <a:buFontTx/>
              <a:buNone/>
              <a:defRPr sz="2000" b="0" i="0">
                <a:solidFill>
                  <a:srgbClr val="2E3135"/>
                </a:solidFill>
                <a:latin typeface="Verdana"/>
                <a:cs typeface="Verdana"/>
              </a:defRPr>
            </a:lvl2pPr>
            <a:lvl3pPr marL="439200" indent="0" algn="l">
              <a:buClr>
                <a:srgbClr val="41A336"/>
              </a:buClr>
              <a:buFontTx/>
              <a:buNone/>
              <a:defRPr sz="2000" b="0" i="0">
                <a:solidFill>
                  <a:srgbClr val="2E3135"/>
                </a:solidFill>
                <a:latin typeface="Verdana"/>
                <a:cs typeface="Verdana"/>
              </a:defRPr>
            </a:lvl3pPr>
            <a:lvl4pPr marL="673200" indent="0" algn="l">
              <a:buClr>
                <a:srgbClr val="41A336"/>
              </a:buClr>
              <a:buFontTx/>
              <a:buNone/>
              <a:defRPr sz="1800" b="0" i="0">
                <a:solidFill>
                  <a:srgbClr val="2E3135"/>
                </a:solidFill>
                <a:latin typeface="Verdana"/>
                <a:cs typeface="Verdana"/>
              </a:defRPr>
            </a:lvl4pPr>
            <a:lvl5pPr marL="1530000" indent="-228600" algn="l">
              <a:buClr>
                <a:srgbClr val="41A336"/>
              </a:buClr>
              <a:buFont typeface="Arial"/>
              <a:buChar char="•"/>
              <a:defRPr sz="1000" b="0" i="0">
                <a:solidFill>
                  <a:srgbClr val="2E3135"/>
                </a:solidFill>
                <a:latin typeface="Verdana"/>
                <a:cs typeface="Verdana"/>
              </a:defRPr>
            </a:lvl5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p:txBody>
      </p:sp>
      <p:pic>
        <p:nvPicPr>
          <p:cNvPr id="8"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0" y="-820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Connecteur droit 9"/>
          <p:cNvCxnSpPr/>
          <p:nvPr userDrawn="1"/>
        </p:nvCxnSpPr>
        <p:spPr>
          <a:xfrm>
            <a:off x="457200" y="1196752"/>
            <a:ext cx="8229600" cy="0"/>
          </a:xfrm>
          <a:prstGeom prst="line">
            <a:avLst/>
          </a:prstGeom>
          <a:ln w="50800">
            <a:solidFill>
              <a:srgbClr val="92D05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601436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UNamur::IMAGE-FULL">
    <p:bg>
      <p:bgPr>
        <a:solidFill>
          <a:schemeClr val="bg1"/>
        </a:solidFill>
        <a:effectLst/>
      </p:bgPr>
    </p:bg>
    <p:spTree>
      <p:nvGrpSpPr>
        <p:cNvPr id="1" name=""/>
        <p:cNvGrpSpPr/>
        <p:nvPr/>
      </p:nvGrpSpPr>
      <p:grpSpPr>
        <a:xfrm>
          <a:off x="0" y="0"/>
          <a:ext cx="0" cy="0"/>
          <a:chOff x="0" y="0"/>
          <a:chExt cx="0" cy="0"/>
        </a:xfrm>
      </p:grpSpPr>
      <p:pic>
        <p:nvPicPr>
          <p:cNvPr id="9"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9130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ce réservé du numéro de diapositive 5"/>
          <p:cNvSpPr>
            <a:spLocks noGrp="1"/>
          </p:cNvSpPr>
          <p:nvPr>
            <p:ph type="sldNum" sz="quarter" idx="10"/>
          </p:nvPr>
        </p:nvSpPr>
        <p:spPr>
          <a:xfrm>
            <a:off x="7727400" y="6591300"/>
            <a:ext cx="1416600" cy="266700"/>
          </a:xfrm>
          <a:prstGeom prst="rect">
            <a:avLst/>
          </a:prstGeom>
        </p:spPr>
        <p:txBody>
          <a:bodyPr anchor="ctr"/>
          <a:lstStyle>
            <a:lvl1pPr algn="r" fontAlgn="auto">
              <a:spcBef>
                <a:spcPts val="0"/>
              </a:spcBef>
              <a:spcAft>
                <a:spcPts val="0"/>
              </a:spcAft>
              <a:defRPr sz="1100" dirty="0">
                <a:solidFill>
                  <a:schemeClr val="bg1"/>
                </a:solidFill>
                <a:latin typeface="+mj-lt"/>
                <a:ea typeface="+mn-ea"/>
                <a:cs typeface="+mn-cs"/>
              </a:defRPr>
            </a:lvl1pPr>
          </a:lstStyle>
          <a:p>
            <a:pPr>
              <a:defRPr/>
            </a:pPr>
            <a:fld id="{326C6059-A255-C24B-AAEC-93A3405961B0}" type="slidenum">
              <a:rPr lang="en-US" smtClean="0"/>
              <a:pPr>
                <a:defRPr/>
              </a:pPr>
              <a:t>‹N°›</a:t>
            </a:fld>
            <a:endParaRPr lang="en-US" dirty="0"/>
          </a:p>
        </p:txBody>
      </p:sp>
      <p:sp>
        <p:nvSpPr>
          <p:cNvPr id="11" name="Espace réservé du contenu 2"/>
          <p:cNvSpPr txBox="1">
            <a:spLocks/>
          </p:cNvSpPr>
          <p:nvPr userDrawn="1"/>
        </p:nvSpPr>
        <p:spPr>
          <a:xfrm>
            <a:off x="457200" y="6559023"/>
            <a:ext cx="8229600" cy="233362"/>
          </a:xfrm>
          <a:prstGeom prst="rect">
            <a:avLst/>
          </a:prstGeom>
          <a:noFill/>
        </p:spPr>
        <p:txBody>
          <a:bodyPr lIns="0" tIns="0" rIns="0" bIns="0" anchor="b"/>
          <a:lstStyle>
            <a:lvl1pPr marL="342900" indent="-342900" algn="r" defTabSz="457200" rtl="0" eaLnBrk="1" latinLnBrk="0" hangingPunct="1">
              <a:spcBef>
                <a:spcPct val="20000"/>
              </a:spcBef>
              <a:spcAft>
                <a:spcPts val="0"/>
              </a:spcAft>
              <a:buClr>
                <a:srgbClr val="FF6600"/>
              </a:buClr>
              <a:buFont typeface="Arial"/>
              <a:buNone/>
              <a:defRPr sz="2500" b="0" i="0" kern="1200">
                <a:solidFill>
                  <a:srgbClr val="211D61"/>
                </a:solidFill>
                <a:latin typeface="+mj-lt"/>
                <a:ea typeface="+mn-ea"/>
                <a:cs typeface="Frutiger LT Std 55 Roman"/>
              </a:defRPr>
            </a:lvl1pPr>
            <a:lvl2pPr marL="742950" indent="-285750" algn="l" defTabSz="457200" rtl="0" eaLnBrk="1" latinLnBrk="0" hangingPunct="1">
              <a:spcBef>
                <a:spcPct val="20000"/>
              </a:spcBef>
              <a:buClr>
                <a:srgbClr val="FF6600"/>
              </a:buClr>
              <a:buFont typeface="Arial"/>
              <a:buChar char="–"/>
              <a:defRPr sz="2800" b="0" i="0" kern="1200">
                <a:solidFill>
                  <a:schemeClr val="tx1"/>
                </a:solidFill>
                <a:latin typeface="Frutiger LT Std 45 Light"/>
                <a:ea typeface="+mn-ea"/>
                <a:cs typeface="Frutiger LT Std 45 Light"/>
              </a:defRPr>
            </a:lvl2pPr>
            <a:lvl3pPr marL="1143000" indent="-228600" algn="l" defTabSz="457200" rtl="0" eaLnBrk="1" latinLnBrk="0" hangingPunct="1">
              <a:spcBef>
                <a:spcPct val="20000"/>
              </a:spcBef>
              <a:buClr>
                <a:srgbClr val="FF6600"/>
              </a:buClr>
              <a:buFont typeface="Arial"/>
              <a:buChar char="•"/>
              <a:defRPr sz="2400" b="0" i="0" kern="1200">
                <a:solidFill>
                  <a:schemeClr val="tx1"/>
                </a:solidFill>
                <a:latin typeface="Frutiger LT Std 45 Light"/>
                <a:ea typeface="+mn-ea"/>
                <a:cs typeface="Frutiger LT Std 45 Light"/>
              </a:defRPr>
            </a:lvl3pPr>
            <a:lvl4pPr marL="16002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4pPr>
            <a:lvl5pPr marL="20574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fontAlgn="auto">
              <a:defRPr/>
            </a:pPr>
            <a:r>
              <a:rPr lang="nl-BE" sz="800" dirty="0" smtClean="0">
                <a:solidFill>
                  <a:schemeClr val="bg1"/>
                </a:solidFill>
                <a:latin typeface="Verdana"/>
                <a:cs typeface="Verdana"/>
              </a:rPr>
              <a:t>www.unamur.be</a:t>
            </a:r>
            <a:endParaRPr lang="fr-FR" sz="800" dirty="0">
              <a:solidFill>
                <a:schemeClr val="bg1"/>
              </a:solidFill>
              <a:latin typeface="Verdana"/>
              <a:cs typeface="Verdana"/>
            </a:endParaRPr>
          </a:p>
        </p:txBody>
      </p:sp>
      <p:sp>
        <p:nvSpPr>
          <p:cNvPr id="3" name="Title 2"/>
          <p:cNvSpPr>
            <a:spLocks noGrp="1"/>
          </p:cNvSpPr>
          <p:nvPr>
            <p:ph type="title"/>
          </p:nvPr>
        </p:nvSpPr>
        <p:spPr>
          <a:xfrm>
            <a:off x="457200" y="314217"/>
            <a:ext cx="8229600" cy="790787"/>
          </a:xfrm>
          <a:prstGeom prst="rect">
            <a:avLst/>
          </a:prstGeom>
        </p:spPr>
        <p:txBody>
          <a:bodyPr vert="horz"/>
          <a:lstStyle>
            <a:lvl1pPr>
              <a:defRPr sz="4800" b="1">
                <a:solidFill>
                  <a:srgbClr val="00B050"/>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pic>
        <p:nvPicPr>
          <p:cNvPr id="8"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0" y="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Connecteur droit 9"/>
          <p:cNvCxnSpPr/>
          <p:nvPr userDrawn="1"/>
        </p:nvCxnSpPr>
        <p:spPr>
          <a:xfrm>
            <a:off x="457200" y="1196752"/>
            <a:ext cx="8229600" cy="0"/>
          </a:xfrm>
          <a:prstGeom prst="line">
            <a:avLst/>
          </a:prstGeom>
          <a:ln w="50800">
            <a:solidFill>
              <a:srgbClr val="92D05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1128195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UNamur::TITLE-SECTION">
    <p:bg>
      <p:bgPr>
        <a:solidFill>
          <a:schemeClr val="bg1"/>
        </a:solidFill>
        <a:effectLst/>
      </p:bgPr>
    </p:bg>
    <p:spTree>
      <p:nvGrpSpPr>
        <p:cNvPr id="1" name=""/>
        <p:cNvGrpSpPr/>
        <p:nvPr/>
      </p:nvGrpSpPr>
      <p:grpSpPr>
        <a:xfrm>
          <a:off x="0" y="0"/>
          <a:ext cx="0" cy="0"/>
          <a:chOff x="0" y="0"/>
          <a:chExt cx="0" cy="0"/>
        </a:xfrm>
      </p:grpSpPr>
      <p:pic>
        <p:nvPicPr>
          <p:cNvPr id="9"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9130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ce réservé du numéro de diapositive 5"/>
          <p:cNvSpPr>
            <a:spLocks noGrp="1"/>
          </p:cNvSpPr>
          <p:nvPr>
            <p:ph type="sldNum" sz="quarter" idx="10"/>
          </p:nvPr>
        </p:nvSpPr>
        <p:spPr>
          <a:xfrm>
            <a:off x="7727400" y="6591300"/>
            <a:ext cx="1416600" cy="266700"/>
          </a:xfrm>
          <a:prstGeom prst="rect">
            <a:avLst/>
          </a:prstGeom>
        </p:spPr>
        <p:txBody>
          <a:bodyPr anchor="ctr"/>
          <a:lstStyle>
            <a:lvl1pPr algn="r" fontAlgn="auto">
              <a:spcBef>
                <a:spcPts val="0"/>
              </a:spcBef>
              <a:spcAft>
                <a:spcPts val="0"/>
              </a:spcAft>
              <a:defRPr sz="1100" dirty="0">
                <a:solidFill>
                  <a:schemeClr val="bg1"/>
                </a:solidFill>
                <a:latin typeface="+mj-lt"/>
                <a:ea typeface="+mn-ea"/>
                <a:cs typeface="+mn-cs"/>
              </a:defRPr>
            </a:lvl1pPr>
          </a:lstStyle>
          <a:p>
            <a:pPr>
              <a:defRPr/>
            </a:pPr>
            <a:fld id="{326C6059-A255-C24B-AAEC-93A3405961B0}" type="slidenum">
              <a:rPr lang="en-US" smtClean="0"/>
              <a:pPr>
                <a:defRPr/>
              </a:pPr>
              <a:t>‹N°›</a:t>
            </a:fld>
            <a:endParaRPr lang="en-US" dirty="0"/>
          </a:p>
        </p:txBody>
      </p:sp>
      <p:sp>
        <p:nvSpPr>
          <p:cNvPr id="11" name="Espace réservé du contenu 2"/>
          <p:cNvSpPr txBox="1">
            <a:spLocks/>
          </p:cNvSpPr>
          <p:nvPr userDrawn="1"/>
        </p:nvSpPr>
        <p:spPr>
          <a:xfrm>
            <a:off x="457200" y="6559023"/>
            <a:ext cx="8229600" cy="233362"/>
          </a:xfrm>
          <a:prstGeom prst="rect">
            <a:avLst/>
          </a:prstGeom>
          <a:noFill/>
        </p:spPr>
        <p:txBody>
          <a:bodyPr lIns="0" tIns="0" rIns="0" bIns="0" anchor="b"/>
          <a:lstStyle>
            <a:lvl1pPr marL="342900" indent="-342900" algn="r" defTabSz="457200" rtl="0" eaLnBrk="1" latinLnBrk="0" hangingPunct="1">
              <a:spcBef>
                <a:spcPct val="20000"/>
              </a:spcBef>
              <a:spcAft>
                <a:spcPts val="0"/>
              </a:spcAft>
              <a:buClr>
                <a:srgbClr val="FF6600"/>
              </a:buClr>
              <a:buFont typeface="Arial"/>
              <a:buNone/>
              <a:defRPr sz="2500" b="0" i="0" kern="1200">
                <a:solidFill>
                  <a:srgbClr val="211D61"/>
                </a:solidFill>
                <a:latin typeface="+mj-lt"/>
                <a:ea typeface="+mn-ea"/>
                <a:cs typeface="Frutiger LT Std 55 Roman"/>
              </a:defRPr>
            </a:lvl1pPr>
            <a:lvl2pPr marL="742950" indent="-285750" algn="l" defTabSz="457200" rtl="0" eaLnBrk="1" latinLnBrk="0" hangingPunct="1">
              <a:spcBef>
                <a:spcPct val="20000"/>
              </a:spcBef>
              <a:buClr>
                <a:srgbClr val="FF6600"/>
              </a:buClr>
              <a:buFont typeface="Arial"/>
              <a:buChar char="–"/>
              <a:defRPr sz="2800" b="0" i="0" kern="1200">
                <a:solidFill>
                  <a:schemeClr val="tx1"/>
                </a:solidFill>
                <a:latin typeface="Frutiger LT Std 45 Light"/>
                <a:ea typeface="+mn-ea"/>
                <a:cs typeface="Frutiger LT Std 45 Light"/>
              </a:defRPr>
            </a:lvl2pPr>
            <a:lvl3pPr marL="1143000" indent="-228600" algn="l" defTabSz="457200" rtl="0" eaLnBrk="1" latinLnBrk="0" hangingPunct="1">
              <a:spcBef>
                <a:spcPct val="20000"/>
              </a:spcBef>
              <a:buClr>
                <a:srgbClr val="FF6600"/>
              </a:buClr>
              <a:buFont typeface="Arial"/>
              <a:buChar char="•"/>
              <a:defRPr sz="2400" b="0" i="0" kern="1200">
                <a:solidFill>
                  <a:schemeClr val="tx1"/>
                </a:solidFill>
                <a:latin typeface="Frutiger LT Std 45 Light"/>
                <a:ea typeface="+mn-ea"/>
                <a:cs typeface="Frutiger LT Std 45 Light"/>
              </a:defRPr>
            </a:lvl3pPr>
            <a:lvl4pPr marL="16002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4pPr>
            <a:lvl5pPr marL="20574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fontAlgn="auto">
              <a:defRPr/>
            </a:pPr>
            <a:r>
              <a:rPr lang="nl-BE" sz="800" dirty="0" smtClean="0">
                <a:solidFill>
                  <a:schemeClr val="bg1"/>
                </a:solidFill>
                <a:latin typeface="Verdana"/>
                <a:cs typeface="Verdana"/>
              </a:rPr>
              <a:t>www.unamur.be</a:t>
            </a:r>
            <a:endParaRPr lang="fr-FR" sz="800" dirty="0">
              <a:solidFill>
                <a:schemeClr val="bg1"/>
              </a:solidFill>
              <a:latin typeface="Verdana"/>
              <a:cs typeface="Verdana"/>
            </a:endParaRPr>
          </a:p>
        </p:txBody>
      </p:sp>
      <p:sp>
        <p:nvSpPr>
          <p:cNvPr id="3" name="Title 2"/>
          <p:cNvSpPr>
            <a:spLocks noGrp="1"/>
          </p:cNvSpPr>
          <p:nvPr>
            <p:ph type="title"/>
          </p:nvPr>
        </p:nvSpPr>
        <p:spPr>
          <a:xfrm>
            <a:off x="755576" y="2389261"/>
            <a:ext cx="7632848" cy="2047200"/>
          </a:xfrm>
          <a:prstGeom prst="rect">
            <a:avLst/>
          </a:prstGeom>
          <a:ln w="63500" cmpd="tri">
            <a:solidFill>
              <a:srgbClr val="00B050"/>
            </a:solidFill>
          </a:ln>
        </p:spPr>
        <p:txBody>
          <a:bodyPr vert="horz" anchor="ctr" anchorCtr="1"/>
          <a:lstStyle>
            <a:lvl1pPr>
              <a:defRPr sz="4800" b="1">
                <a:solidFill>
                  <a:srgbClr val="00B050"/>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pic>
        <p:nvPicPr>
          <p:cNvPr id="8"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0" y="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99637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Processus 6"/>
          <p:cNvSpPr/>
          <p:nvPr/>
        </p:nvSpPr>
        <p:spPr>
          <a:xfrm>
            <a:off x="-7718" y="-1"/>
            <a:ext cx="9151718" cy="5691187"/>
          </a:xfrm>
          <a:prstGeom prst="flowChartProcess">
            <a:avLst/>
          </a:prstGeom>
          <a:solidFill>
            <a:srgbClr val="55AB26"/>
          </a:solidFill>
          <a:ln>
            <a:noFill/>
          </a:ln>
          <a:effectLst/>
        </p:spPr>
        <p:style>
          <a:lnRef idx="1">
            <a:schemeClr val="accent1"/>
          </a:lnRef>
          <a:fillRef idx="3">
            <a:schemeClr val="accent1"/>
          </a:fillRef>
          <a:effectRef idx="2">
            <a:schemeClr val="accent1"/>
          </a:effectRef>
          <a:fontRef idx="minor">
            <a:schemeClr val="lt1"/>
          </a:fontRef>
        </p:style>
        <p:txBody>
          <a:bodyPr/>
          <a:lstStyle/>
          <a:p>
            <a:pPr fontAlgn="auto">
              <a:spcBef>
                <a:spcPts val="0"/>
              </a:spcBef>
              <a:spcAft>
                <a:spcPts val="0"/>
              </a:spcAft>
              <a:defRPr/>
            </a:pPr>
            <a:r>
              <a:rPr lang="fr-FR" dirty="0">
                <a:latin typeface="Verdana"/>
                <a:cs typeface="Verdana"/>
              </a:rPr>
              <a:t>               </a:t>
            </a:r>
          </a:p>
        </p:txBody>
      </p:sp>
      <p:pic>
        <p:nvPicPr>
          <p:cNvPr id="2051" name="Image 4" descr="PICTOS_blanc.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718" y="239712"/>
            <a:ext cx="9116222"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52" name="Grouper 12"/>
          <p:cNvGrpSpPr>
            <a:grpSpLocks/>
          </p:cNvGrpSpPr>
          <p:nvPr/>
        </p:nvGrpSpPr>
        <p:grpSpPr bwMode="auto">
          <a:xfrm>
            <a:off x="6946900" y="5546724"/>
            <a:ext cx="1384300" cy="814388"/>
            <a:chOff x="6948948" y="5525435"/>
            <a:chExt cx="1384302" cy="813222"/>
          </a:xfrm>
        </p:grpSpPr>
        <p:sp>
          <p:nvSpPr>
            <p:cNvPr id="9" name="Processus 8"/>
            <p:cNvSpPr/>
            <p:nvPr userDrawn="1"/>
          </p:nvSpPr>
          <p:spPr>
            <a:xfrm>
              <a:off x="7298199" y="5525435"/>
              <a:ext cx="682626" cy="507273"/>
            </a:xfrm>
            <a:prstGeom prst="flowChartProcess">
              <a:avLst/>
            </a:prstGeom>
            <a:solidFill>
              <a:srgbClr val="55AB26"/>
            </a:solidFill>
            <a:ln>
              <a:noFill/>
            </a:ln>
            <a:effectLst/>
          </p:spPr>
          <p:style>
            <a:lnRef idx="1">
              <a:schemeClr val="accent1"/>
            </a:lnRef>
            <a:fillRef idx="3">
              <a:schemeClr val="accent1"/>
            </a:fillRef>
            <a:effectRef idx="2">
              <a:schemeClr val="accent1"/>
            </a:effectRef>
            <a:fontRef idx="minor">
              <a:schemeClr val="lt1"/>
            </a:fontRef>
          </p:style>
          <p:txBody>
            <a:bodyPr/>
            <a:lstStyle/>
            <a:p>
              <a:pPr fontAlgn="auto">
                <a:spcBef>
                  <a:spcPts val="0"/>
                </a:spcBef>
                <a:spcAft>
                  <a:spcPts val="0"/>
                </a:spcAft>
                <a:defRPr/>
              </a:pPr>
              <a:r>
                <a:rPr lang="fr-FR" dirty="0">
                  <a:latin typeface="Verdana"/>
                  <a:cs typeface="Verdana"/>
                </a:rPr>
                <a:t>     </a:t>
              </a:r>
            </a:p>
          </p:txBody>
        </p:sp>
        <p:sp>
          <p:nvSpPr>
            <p:cNvPr id="10" name="Connecteur 10"/>
            <p:cNvSpPr/>
            <p:nvPr userDrawn="1"/>
          </p:nvSpPr>
          <p:spPr>
            <a:xfrm>
              <a:off x="6948948" y="5669691"/>
              <a:ext cx="1384302" cy="668966"/>
            </a:xfrm>
            <a:custGeom>
              <a:avLst/>
              <a:gdLst/>
              <a:ahLst/>
              <a:cxnLst/>
              <a:rect l="l" t="t" r="r" b="b"/>
              <a:pathLst>
                <a:path w="1384302" h="668657">
                  <a:moveTo>
                    <a:pt x="350838" y="0"/>
                  </a:moveTo>
                  <a:cubicBezTo>
                    <a:pt x="496159" y="0"/>
                    <a:pt x="620845" y="84197"/>
                    <a:pt x="674105" y="204193"/>
                  </a:cubicBezTo>
                  <a:lnTo>
                    <a:pt x="692151" y="259591"/>
                  </a:lnTo>
                  <a:lnTo>
                    <a:pt x="710197" y="204194"/>
                  </a:lnTo>
                  <a:cubicBezTo>
                    <a:pt x="763457" y="84198"/>
                    <a:pt x="888143" y="1"/>
                    <a:pt x="1033464" y="1"/>
                  </a:cubicBezTo>
                  <a:cubicBezTo>
                    <a:pt x="1227226" y="1"/>
                    <a:pt x="1384302" y="149685"/>
                    <a:pt x="1384302" y="334329"/>
                  </a:cubicBezTo>
                  <a:cubicBezTo>
                    <a:pt x="1384302" y="518973"/>
                    <a:pt x="1227226" y="668657"/>
                    <a:pt x="1033464" y="668657"/>
                  </a:cubicBezTo>
                  <a:cubicBezTo>
                    <a:pt x="888143" y="668657"/>
                    <a:pt x="763457" y="584460"/>
                    <a:pt x="710197" y="464465"/>
                  </a:cubicBezTo>
                  <a:lnTo>
                    <a:pt x="692151" y="409067"/>
                  </a:lnTo>
                  <a:lnTo>
                    <a:pt x="674105" y="464464"/>
                  </a:lnTo>
                  <a:cubicBezTo>
                    <a:pt x="620845" y="584459"/>
                    <a:pt x="496159" y="668656"/>
                    <a:pt x="350838" y="668656"/>
                  </a:cubicBezTo>
                  <a:cubicBezTo>
                    <a:pt x="157076" y="668656"/>
                    <a:pt x="0" y="518972"/>
                    <a:pt x="0" y="334328"/>
                  </a:cubicBezTo>
                  <a:cubicBezTo>
                    <a:pt x="0" y="149684"/>
                    <a:pt x="157076" y="0"/>
                    <a:pt x="350838"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pPr fontAlgn="auto">
                <a:spcBef>
                  <a:spcPts val="0"/>
                </a:spcBef>
                <a:spcAft>
                  <a:spcPts val="0"/>
                </a:spcAft>
                <a:defRPr/>
              </a:pPr>
              <a:endParaRPr lang="fr-FR" dirty="0">
                <a:latin typeface="Verdana"/>
                <a:cs typeface="Verdana"/>
              </a:endParaRPr>
            </a:p>
          </p:txBody>
        </p:sp>
      </p:grpSp>
      <p:pic>
        <p:nvPicPr>
          <p:cNvPr id="2053" name="Image 11" descr="UNamur.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162006" y="5832475"/>
            <a:ext cx="954088"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Espace réservé du contenu 2"/>
          <p:cNvSpPr txBox="1">
            <a:spLocks/>
          </p:cNvSpPr>
          <p:nvPr/>
        </p:nvSpPr>
        <p:spPr>
          <a:xfrm>
            <a:off x="71695" y="6597352"/>
            <a:ext cx="899905" cy="161354"/>
          </a:xfrm>
          <a:prstGeom prst="rect">
            <a:avLst/>
          </a:prstGeom>
          <a:noFill/>
        </p:spPr>
        <p:txBody>
          <a:bodyPr lIns="0" tIns="0" rIns="0" bIns="0" anchor="b"/>
          <a:lstStyle>
            <a:lvl1pPr marL="342900" indent="-342900" algn="r" defTabSz="457200" rtl="0" eaLnBrk="1" latinLnBrk="0" hangingPunct="1">
              <a:spcBef>
                <a:spcPct val="20000"/>
              </a:spcBef>
              <a:spcAft>
                <a:spcPts val="0"/>
              </a:spcAft>
              <a:buClr>
                <a:srgbClr val="FF6600"/>
              </a:buClr>
              <a:buFont typeface="Arial"/>
              <a:buNone/>
              <a:defRPr sz="2500" b="0" i="0" kern="1200">
                <a:solidFill>
                  <a:srgbClr val="211D61"/>
                </a:solidFill>
                <a:latin typeface="+mj-lt"/>
                <a:ea typeface="+mn-ea"/>
                <a:cs typeface="Frutiger LT Std 55 Roman"/>
              </a:defRPr>
            </a:lvl1pPr>
            <a:lvl2pPr marL="742950" indent="-285750" algn="l" defTabSz="457200" rtl="0" eaLnBrk="1" latinLnBrk="0" hangingPunct="1">
              <a:spcBef>
                <a:spcPct val="20000"/>
              </a:spcBef>
              <a:buClr>
                <a:srgbClr val="FF6600"/>
              </a:buClr>
              <a:buFont typeface="Arial"/>
              <a:buChar char="–"/>
              <a:defRPr sz="2800" b="0" i="0" kern="1200">
                <a:solidFill>
                  <a:schemeClr val="tx1"/>
                </a:solidFill>
                <a:latin typeface="Frutiger LT Std 45 Light"/>
                <a:ea typeface="+mn-ea"/>
                <a:cs typeface="Frutiger LT Std 45 Light"/>
              </a:defRPr>
            </a:lvl2pPr>
            <a:lvl3pPr marL="1143000" indent="-228600" algn="l" defTabSz="457200" rtl="0" eaLnBrk="1" latinLnBrk="0" hangingPunct="1">
              <a:spcBef>
                <a:spcPct val="20000"/>
              </a:spcBef>
              <a:buClr>
                <a:srgbClr val="FF6600"/>
              </a:buClr>
              <a:buFont typeface="Arial"/>
              <a:buChar char="•"/>
              <a:defRPr sz="2400" b="0" i="0" kern="1200">
                <a:solidFill>
                  <a:schemeClr val="tx1"/>
                </a:solidFill>
                <a:latin typeface="Frutiger LT Std 45 Light"/>
                <a:ea typeface="+mn-ea"/>
                <a:cs typeface="Frutiger LT Std 45 Light"/>
              </a:defRPr>
            </a:lvl3pPr>
            <a:lvl4pPr marL="16002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4pPr>
            <a:lvl5pPr marL="20574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fontAlgn="auto">
              <a:defRPr/>
            </a:pPr>
            <a:r>
              <a:rPr lang="nl-BE" sz="800" dirty="0" smtClean="0">
                <a:solidFill>
                  <a:srgbClr val="2E3135"/>
                </a:solidFill>
                <a:latin typeface="Verdana"/>
                <a:cs typeface="Verdana"/>
              </a:rPr>
              <a:t>www.unamur.be</a:t>
            </a:r>
            <a:endParaRPr lang="fr-FR" sz="800" dirty="0">
              <a:solidFill>
                <a:srgbClr val="2E3135"/>
              </a:solidFill>
              <a:latin typeface="Verdana"/>
              <a:cs typeface="Verdana"/>
            </a:endParaRPr>
          </a:p>
        </p:txBody>
      </p:sp>
    </p:spTree>
    <p:extLst>
      <p:ext uri="{BB962C8B-B14F-4D97-AF65-F5344CB8AC3E}">
        <p14:creationId xmlns:p14="http://schemas.microsoft.com/office/powerpoint/2010/main" val="1518352122"/>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4" r:id="rId3"/>
    <p:sldLayoutId id="2147483727" r:id="rId4"/>
    <p:sldLayoutId id="2147483728" r:id="rId5"/>
  </p:sldLayoutIdLst>
  <p:timing>
    <p:tnLst>
      <p:par>
        <p:cTn id="1" dur="indefinite" restart="never" nodeType="tmRoot"/>
      </p:par>
    </p:tnLst>
  </p:timing>
  <p:hf hdr="0" ftr="0" dt="0"/>
  <p:txStyles>
    <p:titleStyle>
      <a:lvl1pPr algn="ctr" defTabSz="457200" rtl="0" eaLnBrk="1" fontAlgn="base" hangingPunct="1">
        <a:spcBef>
          <a:spcPct val="0"/>
        </a:spcBef>
        <a:spcAft>
          <a:spcPct val="0"/>
        </a:spcAft>
        <a:defRPr sz="4400" kern="1200">
          <a:solidFill>
            <a:schemeClr val="tx1"/>
          </a:solidFill>
          <a:latin typeface="+mj-lt"/>
          <a:ea typeface="ＭＳ Ｐゴシック" charset="0"/>
          <a:cs typeface="+mj-cs"/>
        </a:defRPr>
      </a:lvl1pPr>
      <a:lvl2pPr algn="ctr" defTabSz="457200" rtl="0" eaLnBrk="1" fontAlgn="base" hangingPunct="1">
        <a:spcBef>
          <a:spcPct val="0"/>
        </a:spcBef>
        <a:spcAft>
          <a:spcPct val="0"/>
        </a:spcAft>
        <a:defRPr sz="4400">
          <a:solidFill>
            <a:schemeClr val="tx1"/>
          </a:solidFill>
          <a:latin typeface="Calibri" charset="0"/>
          <a:ea typeface="ＭＳ Ｐゴシック" charset="0"/>
        </a:defRPr>
      </a:lvl2pPr>
      <a:lvl3pPr algn="ctr" defTabSz="457200" rtl="0" eaLnBrk="1" fontAlgn="base" hangingPunct="1">
        <a:spcBef>
          <a:spcPct val="0"/>
        </a:spcBef>
        <a:spcAft>
          <a:spcPct val="0"/>
        </a:spcAft>
        <a:defRPr sz="4400">
          <a:solidFill>
            <a:schemeClr val="tx1"/>
          </a:solidFill>
          <a:latin typeface="Calibri" charset="0"/>
          <a:ea typeface="ＭＳ Ｐゴシック" charset="0"/>
        </a:defRPr>
      </a:lvl3pPr>
      <a:lvl4pPr algn="ctr" defTabSz="457200" rtl="0" eaLnBrk="1" fontAlgn="base" hangingPunct="1">
        <a:spcBef>
          <a:spcPct val="0"/>
        </a:spcBef>
        <a:spcAft>
          <a:spcPct val="0"/>
        </a:spcAft>
        <a:defRPr sz="4400">
          <a:solidFill>
            <a:schemeClr val="tx1"/>
          </a:solidFill>
          <a:latin typeface="Calibri" charset="0"/>
          <a:ea typeface="ＭＳ Ｐゴシック" charset="0"/>
        </a:defRPr>
      </a:lvl4pPr>
      <a:lvl5pPr algn="ctr" defTabSz="457200" rtl="0" eaLnBrk="1" fontAlgn="base" hangingPunct="1">
        <a:spcBef>
          <a:spcPct val="0"/>
        </a:spcBef>
        <a:spcAft>
          <a:spcPct val="0"/>
        </a:spcAft>
        <a:defRPr sz="4400">
          <a:solidFill>
            <a:schemeClr val="tx1"/>
          </a:solidFill>
          <a:latin typeface="Calibri" charset="0"/>
          <a:ea typeface="ＭＳ Ｐゴシック" charset="0"/>
        </a:defRPr>
      </a:lvl5pPr>
      <a:lvl6pPr marL="457200" algn="ctr" defTabSz="457200" rtl="0" eaLnBrk="1" fontAlgn="base" hangingPunct="1">
        <a:spcBef>
          <a:spcPct val="0"/>
        </a:spcBef>
        <a:spcAft>
          <a:spcPct val="0"/>
        </a:spcAft>
        <a:defRPr sz="4400">
          <a:solidFill>
            <a:schemeClr val="tx1"/>
          </a:solidFill>
          <a:latin typeface="Calibri" charset="0"/>
          <a:ea typeface="ＭＳ Ｐゴシック" charset="0"/>
        </a:defRPr>
      </a:lvl6pPr>
      <a:lvl7pPr marL="914400" algn="ctr" defTabSz="457200" rtl="0" eaLnBrk="1" fontAlgn="base" hangingPunct="1">
        <a:spcBef>
          <a:spcPct val="0"/>
        </a:spcBef>
        <a:spcAft>
          <a:spcPct val="0"/>
        </a:spcAft>
        <a:defRPr sz="4400">
          <a:solidFill>
            <a:schemeClr val="tx1"/>
          </a:solidFill>
          <a:latin typeface="Calibri" charset="0"/>
          <a:ea typeface="ＭＳ Ｐゴシック" charset="0"/>
        </a:defRPr>
      </a:lvl7pPr>
      <a:lvl8pPr marL="1371600" algn="ctr" defTabSz="457200" rtl="0" eaLnBrk="1" fontAlgn="base" hangingPunct="1">
        <a:spcBef>
          <a:spcPct val="0"/>
        </a:spcBef>
        <a:spcAft>
          <a:spcPct val="0"/>
        </a:spcAft>
        <a:defRPr sz="4400">
          <a:solidFill>
            <a:schemeClr val="tx1"/>
          </a:solidFill>
          <a:latin typeface="Calibri" charset="0"/>
          <a:ea typeface="ＭＳ Ｐゴシック" charset="0"/>
        </a:defRPr>
      </a:lvl8pPr>
      <a:lvl9pPr marL="1828800" algn="ctr" defTabSz="457200" rtl="0" eaLnBrk="1" fontAlgn="base" hangingPunct="1">
        <a:spcBef>
          <a:spcPct val="0"/>
        </a:spcBef>
        <a:spcAft>
          <a:spcPct val="0"/>
        </a:spcAft>
        <a:defRPr sz="4400">
          <a:solidFill>
            <a:schemeClr val="tx1"/>
          </a:solidFill>
          <a:latin typeface="Calibri"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mn-cs"/>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7.jpg"/><Relationship Id="rId4" Type="http://schemas.openxmlformats.org/officeDocument/2006/relationships/image" Target="../media/image26.jpg"/></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jpeg"/><Relationship Id="rId18" Type="http://schemas.openxmlformats.org/officeDocument/2006/relationships/image" Target="../media/image43.jpeg"/><Relationship Id="rId3" Type="http://schemas.openxmlformats.org/officeDocument/2006/relationships/image" Target="../media/image28.jpg"/><Relationship Id="rId7" Type="http://schemas.openxmlformats.org/officeDocument/2006/relationships/image" Target="../media/image32.png"/><Relationship Id="rId12" Type="http://schemas.openxmlformats.org/officeDocument/2006/relationships/image" Target="../media/image37.jpeg"/><Relationship Id="rId17" Type="http://schemas.openxmlformats.org/officeDocument/2006/relationships/image" Target="../media/image42.jpeg"/><Relationship Id="rId2" Type="http://schemas.openxmlformats.org/officeDocument/2006/relationships/notesSlide" Target="../notesSlides/notesSlide5.xml"/><Relationship Id="rId16"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jpeg"/><Relationship Id="rId10" Type="http://schemas.openxmlformats.org/officeDocument/2006/relationships/image" Target="../media/image35.jpeg"/><Relationship Id="rId19" Type="http://schemas.openxmlformats.org/officeDocument/2006/relationships/image" Target="../media/image44.png"/><Relationship Id="rId4" Type="http://schemas.openxmlformats.org/officeDocument/2006/relationships/image" Target="../media/image29.png"/><Relationship Id="rId9" Type="http://schemas.openxmlformats.org/officeDocument/2006/relationships/image" Target="../media/image34.gif"/><Relationship Id="rId14" Type="http://schemas.openxmlformats.org/officeDocument/2006/relationships/image" Target="../media/image39.jpe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jpe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hyperlink" Target="http://books.openedition.org/editionsmsh/83" TargetMode="External"/><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idx="1"/>
          </p:nvPr>
        </p:nvSpPr>
        <p:spPr>
          <a:xfrm>
            <a:off x="414000" y="0"/>
            <a:ext cx="8280000" cy="5445224"/>
          </a:xfrm>
        </p:spPr>
        <p:txBody>
          <a:bodyPr/>
          <a:lstStyle/>
          <a:p>
            <a:r>
              <a:rPr lang="fr-FR" sz="4400" b="1" noProof="0" dirty="0" smtClean="0">
                <a:latin typeface="Arial" charset="0"/>
              </a:rPr>
              <a:t>GERAS</a:t>
            </a:r>
            <a:endParaRPr lang="fr-FR" cap="small" noProof="0" dirty="0" smtClean="0">
              <a:latin typeface="Arial" charset="0"/>
            </a:endParaRPr>
          </a:p>
          <a:p>
            <a:pPr algn="ctr" eaLnBrk="1" hangingPunct="1">
              <a:buFont typeface="Wingdings" charset="0"/>
              <a:buNone/>
            </a:pPr>
            <a:endParaRPr lang="fr-FR" noProof="0" dirty="0" smtClean="0">
              <a:latin typeface="Arial" charset="0"/>
            </a:endParaRPr>
          </a:p>
          <a:p>
            <a:pPr algn="ctr" eaLnBrk="1" hangingPunct="1">
              <a:buFont typeface="Wingdings" charset="0"/>
              <a:buNone/>
            </a:pPr>
            <a:endParaRPr lang="fr-FR" noProof="0" dirty="0" smtClean="0">
              <a:latin typeface="Arial" charset="0"/>
            </a:endParaRPr>
          </a:p>
          <a:p>
            <a:r>
              <a:rPr lang="fr-FR" noProof="0" dirty="0" smtClean="0">
                <a:latin typeface="Arial" panose="020B0604020202020204" pitchFamily="34" charset="0"/>
                <a:cs typeface="Arial" panose="020B0604020202020204" pitchFamily="34" charset="0"/>
              </a:rPr>
              <a:t>Assemblage Automatique de Composants guidé par un DSML</a:t>
            </a:r>
            <a:endParaRPr lang="fr-FR" sz="3200" noProof="0" dirty="0" smtClean="0">
              <a:latin typeface="Arial" panose="020B0604020202020204" pitchFamily="34" charset="0"/>
              <a:cs typeface="Arial" panose="020B0604020202020204" pitchFamily="34" charset="0"/>
            </a:endParaRPr>
          </a:p>
          <a:p>
            <a:pPr algn="ctr" eaLnBrk="1" hangingPunct="1">
              <a:buFont typeface="Wingdings" charset="0"/>
              <a:buNone/>
            </a:pPr>
            <a:endParaRPr lang="fr-FR" sz="3200" noProof="0" dirty="0" smtClean="0">
              <a:latin typeface="Arial" charset="0"/>
            </a:endParaRPr>
          </a:p>
          <a:p>
            <a:pPr algn="ctr" eaLnBrk="1" hangingPunct="1">
              <a:buFont typeface="Wingdings" charset="0"/>
              <a:buNone/>
            </a:pPr>
            <a:endParaRPr lang="fr-FR" sz="1800" noProof="0" dirty="0" smtClean="0">
              <a:latin typeface="Arial" charset="0"/>
            </a:endParaRPr>
          </a:p>
          <a:p>
            <a:pPr algn="ctr" eaLnBrk="1" hangingPunct="1">
              <a:buFont typeface="Wingdings" charset="0"/>
              <a:buNone/>
            </a:pPr>
            <a:endParaRPr lang="fr-FR" sz="1800" noProof="0" dirty="0" smtClean="0">
              <a:latin typeface="Arial" charset="0"/>
            </a:endParaRPr>
          </a:p>
          <a:p>
            <a:pPr algn="ctr" eaLnBrk="1" hangingPunct="1">
              <a:buFont typeface="Wingdings" charset="0"/>
              <a:buNone/>
            </a:pPr>
            <a:r>
              <a:rPr lang="fr-FR" sz="1800" noProof="0" dirty="0" err="1" smtClean="0">
                <a:latin typeface="Arial" charset="0"/>
              </a:rPr>
              <a:t>Abdelmounaim</a:t>
            </a:r>
            <a:r>
              <a:rPr lang="fr-FR" sz="1800" noProof="0" dirty="0" smtClean="0">
                <a:latin typeface="Arial" charset="0"/>
              </a:rPr>
              <a:t> DEBIECHE</a:t>
            </a:r>
          </a:p>
          <a:p>
            <a:pPr algn="ctr" eaLnBrk="1" hangingPunct="1">
              <a:buFont typeface="Wingdings" charset="0"/>
              <a:buNone/>
            </a:pPr>
            <a:r>
              <a:rPr lang="fr-FR" sz="1800" noProof="0" dirty="0" smtClean="0">
                <a:latin typeface="Arial" charset="0"/>
              </a:rPr>
              <a:t>09 Septembre 2016 </a:t>
            </a:r>
          </a:p>
          <a:p>
            <a:pPr algn="ctr" eaLnBrk="1" hangingPunct="1">
              <a:buFont typeface="Wingdings" charset="0"/>
              <a:buNone/>
            </a:pPr>
            <a:r>
              <a:rPr lang="fr-FR" sz="1800" noProof="0" dirty="0" smtClean="0">
                <a:latin typeface="Arial" charset="0"/>
              </a:rPr>
              <a:t>Université de Namur</a:t>
            </a:r>
            <a:endParaRPr lang="fr-FR" sz="1800" noProof="0" dirty="0">
              <a:latin typeface="Arial"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Internet Des Objets : Object  </a:t>
            </a:r>
            <a:br>
              <a:rPr lang="fr-FR" noProof="0" dirty="0" smtClean="0"/>
            </a:b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10</a:t>
            </a:fld>
            <a:endParaRPr lang="en-US" dirty="0"/>
          </a:p>
        </p:txBody>
      </p:sp>
      <p:sp>
        <p:nvSpPr>
          <p:cNvPr id="7" name="Rectangle à coins arrondis 6"/>
          <p:cNvSpPr/>
          <p:nvPr/>
        </p:nvSpPr>
        <p:spPr>
          <a:xfrm>
            <a:off x="6274028" y="5816923"/>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Object</a:t>
            </a:r>
            <a:endParaRPr lang="fr-BE" dirty="0"/>
          </a:p>
        </p:txBody>
      </p:sp>
      <p:sp>
        <p:nvSpPr>
          <p:cNvPr id="8" name="Rectangle à coins arrondis 7"/>
          <p:cNvSpPr/>
          <p:nvPr/>
        </p:nvSpPr>
        <p:spPr>
          <a:xfrm>
            <a:off x="6274028" y="5410523"/>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Object Abstraction </a:t>
            </a:r>
            <a:endParaRPr lang="fr-BE" dirty="0"/>
          </a:p>
        </p:txBody>
      </p:sp>
      <p:sp>
        <p:nvSpPr>
          <p:cNvPr id="9" name="ZoneTexte 8"/>
          <p:cNvSpPr txBox="1"/>
          <p:nvPr/>
        </p:nvSpPr>
        <p:spPr>
          <a:xfrm>
            <a:off x="323528" y="2789424"/>
            <a:ext cx="8136904" cy="1938992"/>
          </a:xfrm>
          <a:prstGeom prst="rect">
            <a:avLst/>
          </a:prstGeom>
          <a:noFill/>
        </p:spPr>
        <p:txBody>
          <a:bodyPr wrap="square" rtlCol="0">
            <a:spAutoFit/>
          </a:bodyPr>
          <a:lstStyle/>
          <a:p>
            <a:pPr marL="457200" indent="-457200">
              <a:buAutoNum type="arabicParenR"/>
            </a:pPr>
            <a:r>
              <a:rPr lang="en-US" b="1" dirty="0" smtClean="0"/>
              <a:t>Couche object </a:t>
            </a:r>
            <a:r>
              <a:rPr lang="en-US" dirty="0" smtClean="0"/>
              <a:t>(</a:t>
            </a:r>
            <a:r>
              <a:rPr lang="en-US" dirty="0" err="1" smtClean="0"/>
              <a:t>capteurs</a:t>
            </a:r>
            <a:r>
              <a:rPr lang="en-US" dirty="0" smtClean="0"/>
              <a:t> et </a:t>
            </a:r>
            <a:r>
              <a:rPr lang="en-US" dirty="0" err="1" smtClean="0"/>
              <a:t>actionneurs</a:t>
            </a:r>
            <a:r>
              <a:rPr lang="en-US" dirty="0" smtClean="0"/>
              <a:t>)</a:t>
            </a:r>
          </a:p>
          <a:p>
            <a:pPr marL="457200" indent="-457200">
              <a:buAutoNum type="arabicParenR"/>
            </a:pPr>
            <a:endParaRPr lang="en-US" dirty="0"/>
          </a:p>
          <a:p>
            <a:r>
              <a:rPr lang="en-US" dirty="0"/>
              <a:t>-  </a:t>
            </a:r>
            <a:r>
              <a:rPr lang="en-US" dirty="0" smtClean="0"/>
              <a:t>Capturer les </a:t>
            </a:r>
            <a:r>
              <a:rPr lang="en-US" dirty="0" err="1" smtClean="0"/>
              <a:t>informations</a:t>
            </a:r>
            <a:r>
              <a:rPr lang="en-US" dirty="0" smtClean="0"/>
              <a:t> et </a:t>
            </a:r>
            <a:r>
              <a:rPr lang="en-US" dirty="0" err="1" smtClean="0"/>
              <a:t>agir</a:t>
            </a:r>
            <a:r>
              <a:rPr lang="en-US" dirty="0" smtClean="0"/>
              <a:t> sur </a:t>
            </a:r>
            <a:r>
              <a:rPr lang="en-US" dirty="0" err="1" smtClean="0"/>
              <a:t>l’environnement</a:t>
            </a:r>
            <a:endParaRPr lang="en-US" dirty="0"/>
          </a:p>
          <a:p>
            <a:endParaRPr lang="en-US" dirty="0"/>
          </a:p>
          <a:p>
            <a:r>
              <a:rPr lang="en-US" dirty="0"/>
              <a:t>-  </a:t>
            </a:r>
            <a:r>
              <a:rPr lang="en-US" dirty="0" err="1" smtClean="0"/>
              <a:t>Numériser</a:t>
            </a:r>
            <a:r>
              <a:rPr lang="en-US" dirty="0" smtClean="0"/>
              <a:t> les </a:t>
            </a:r>
            <a:r>
              <a:rPr lang="en-US" dirty="0" err="1" smtClean="0"/>
              <a:t>informations</a:t>
            </a:r>
            <a:endParaRPr lang="fr-BE" dirty="0"/>
          </a:p>
          <a:p>
            <a:endParaRPr lang="fr-BE" dirty="0"/>
          </a:p>
        </p:txBody>
      </p:sp>
      <p:pic>
        <p:nvPicPr>
          <p:cNvPr id="11" name="Imag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8140" y="1337020"/>
            <a:ext cx="1606696" cy="1428676"/>
          </a:xfrm>
          <a:prstGeom prst="rect">
            <a:avLst/>
          </a:prstGeom>
        </p:spPr>
      </p:pic>
      <p:pic>
        <p:nvPicPr>
          <p:cNvPr id="12" name="Imag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7412" y="1354618"/>
            <a:ext cx="1962760" cy="1411078"/>
          </a:xfrm>
          <a:prstGeom prst="rect">
            <a:avLst/>
          </a:prstGeom>
        </p:spPr>
      </p:pic>
      <p:sp>
        <p:nvSpPr>
          <p:cNvPr id="3" name="ZoneTexte 2"/>
          <p:cNvSpPr txBox="1"/>
          <p:nvPr/>
        </p:nvSpPr>
        <p:spPr>
          <a:xfrm>
            <a:off x="457200" y="5036193"/>
            <a:ext cx="4834880" cy="1323439"/>
          </a:xfrm>
          <a:prstGeom prst="rect">
            <a:avLst/>
          </a:prstGeom>
          <a:noFill/>
        </p:spPr>
        <p:txBody>
          <a:bodyPr wrap="square" rtlCol="0">
            <a:spAutoFit/>
          </a:bodyPr>
          <a:lstStyle/>
          <a:p>
            <a:r>
              <a:rPr lang="fr-BE" dirty="0" smtClean="0"/>
              <a:t>2) </a:t>
            </a:r>
            <a:r>
              <a:rPr lang="fr-BE" b="1" dirty="0" smtClean="0"/>
              <a:t>Couche Abstraction </a:t>
            </a:r>
            <a:r>
              <a:rPr lang="fr-BE" dirty="0" smtClean="0"/>
              <a:t>: </a:t>
            </a:r>
            <a:r>
              <a:rPr lang="fr-BE" dirty="0"/>
              <a:t>transfère des données produites par </a:t>
            </a:r>
            <a:r>
              <a:rPr lang="fr-BE" dirty="0" smtClean="0"/>
              <a:t>la couche objet à </a:t>
            </a:r>
            <a:r>
              <a:rPr lang="fr-BE" dirty="0"/>
              <a:t>la couche </a:t>
            </a:r>
            <a:r>
              <a:rPr lang="fr-BE" dirty="0" smtClean="0"/>
              <a:t>Service à </a:t>
            </a:r>
            <a:r>
              <a:rPr lang="fr-BE" dirty="0"/>
              <a:t>travers des canaux </a:t>
            </a:r>
            <a:r>
              <a:rPr lang="fr-BE" dirty="0" smtClean="0"/>
              <a:t>sécurisés.</a:t>
            </a:r>
            <a:endParaRPr lang="fr-BE" dirty="0"/>
          </a:p>
        </p:txBody>
      </p:sp>
      <p:sp>
        <p:nvSpPr>
          <p:cNvPr id="13" name="ZoneTexte 12"/>
          <p:cNvSpPr txBox="1"/>
          <p:nvPr/>
        </p:nvSpPr>
        <p:spPr>
          <a:xfrm>
            <a:off x="491500" y="6232431"/>
            <a:ext cx="7931224" cy="584775"/>
          </a:xfrm>
          <a:prstGeom prst="rect">
            <a:avLst/>
          </a:prstGeom>
          <a:noFill/>
        </p:spPr>
        <p:txBody>
          <a:bodyPr wrap="square" rtlCol="0">
            <a:spAutoFit/>
          </a:bodyPr>
          <a:lstStyle/>
          <a:p>
            <a:r>
              <a:rPr lang="fr-BE" sz="1200" dirty="0" err="1">
                <a:latin typeface="+mn-lt"/>
              </a:rPr>
              <a:t>Ala</a:t>
            </a:r>
            <a:r>
              <a:rPr lang="fr-BE" sz="1200" dirty="0">
                <a:latin typeface="+mn-lt"/>
              </a:rPr>
              <a:t> </a:t>
            </a:r>
            <a:r>
              <a:rPr lang="fr-BE" sz="1200" dirty="0" smtClean="0">
                <a:latin typeface="+mn-lt"/>
              </a:rPr>
              <a:t>Al-</a:t>
            </a:r>
            <a:r>
              <a:rPr lang="fr-BE" sz="1200" dirty="0" err="1" smtClean="0">
                <a:latin typeface="+mn-lt"/>
              </a:rPr>
              <a:t>Fuqaha</a:t>
            </a:r>
            <a:r>
              <a:rPr lang="fr-BE" sz="1200" dirty="0" smtClean="0">
                <a:latin typeface="+mn-lt"/>
              </a:rPr>
              <a:t>,</a:t>
            </a:r>
            <a:r>
              <a:rPr lang="nl-NL" dirty="0">
                <a:latin typeface="+mn-lt"/>
              </a:rPr>
              <a:t> </a:t>
            </a:r>
            <a:r>
              <a:rPr lang="nl-NL" sz="1200" dirty="0" err="1">
                <a:latin typeface="+mn-lt"/>
              </a:rPr>
              <a:t>Mohsen</a:t>
            </a:r>
            <a:r>
              <a:rPr lang="nl-NL" sz="1200" dirty="0">
                <a:latin typeface="+mn-lt"/>
              </a:rPr>
              <a:t> </a:t>
            </a:r>
            <a:r>
              <a:rPr lang="nl-NL" sz="1200" dirty="0" err="1">
                <a:latin typeface="+mn-lt"/>
              </a:rPr>
              <a:t>Guizani</a:t>
            </a:r>
            <a:r>
              <a:rPr lang="nl-NL" sz="1200" dirty="0" smtClean="0">
                <a:latin typeface="+mn-lt"/>
              </a:rPr>
              <a:t>,, </a:t>
            </a:r>
            <a:r>
              <a:rPr lang="nl-NL" sz="1200" dirty="0" err="1">
                <a:latin typeface="+mn-lt"/>
              </a:rPr>
              <a:t>Mehdi</a:t>
            </a:r>
            <a:r>
              <a:rPr lang="nl-NL" sz="1200" dirty="0">
                <a:latin typeface="+mn-lt"/>
              </a:rPr>
              <a:t> </a:t>
            </a:r>
            <a:r>
              <a:rPr lang="nl-NL" sz="1200" dirty="0" err="1" smtClean="0">
                <a:latin typeface="+mn-lt"/>
              </a:rPr>
              <a:t>Mohammadi</a:t>
            </a:r>
            <a:r>
              <a:rPr lang="nl-NL" sz="1200" dirty="0" smtClean="0">
                <a:latin typeface="+mn-lt"/>
              </a:rPr>
              <a:t> ,</a:t>
            </a:r>
            <a:r>
              <a:rPr lang="fr-BE" sz="1200" dirty="0" smtClean="0">
                <a:latin typeface="+mn-lt"/>
              </a:rPr>
              <a:t>Mohammed </a:t>
            </a:r>
            <a:r>
              <a:rPr lang="fr-BE" sz="1200" dirty="0" err="1">
                <a:latin typeface="+mn-lt"/>
              </a:rPr>
              <a:t>Aledhari</a:t>
            </a:r>
            <a:r>
              <a:rPr lang="fr-BE" sz="1200" dirty="0" smtClean="0">
                <a:latin typeface="+mn-lt"/>
              </a:rPr>
              <a:t>, </a:t>
            </a:r>
            <a:r>
              <a:rPr lang="fr-BE" sz="1200" dirty="0">
                <a:latin typeface="+mn-lt"/>
              </a:rPr>
              <a:t>and Moussa </a:t>
            </a:r>
            <a:r>
              <a:rPr lang="fr-BE" sz="1200" dirty="0" err="1" smtClean="0">
                <a:latin typeface="+mn-lt"/>
              </a:rPr>
              <a:t>Ayyash</a:t>
            </a:r>
            <a:r>
              <a:rPr lang="fr-BE" sz="1200" dirty="0">
                <a:latin typeface="+mn-lt"/>
              </a:rPr>
              <a:t> </a:t>
            </a:r>
            <a:r>
              <a:rPr lang="fr-BE" sz="1200" dirty="0" smtClean="0">
                <a:latin typeface="+mn-lt"/>
              </a:rPr>
              <a:t>in </a:t>
            </a:r>
            <a:r>
              <a:rPr lang="en-US" sz="1200" dirty="0">
                <a:latin typeface="+mn-lt"/>
              </a:rPr>
              <a:t>Internet of Things: A Survey on </a:t>
            </a:r>
            <a:r>
              <a:rPr lang="en-US" sz="1200" dirty="0" smtClean="0">
                <a:latin typeface="+mn-lt"/>
              </a:rPr>
              <a:t>Enabling</a:t>
            </a:r>
            <a:r>
              <a:rPr lang="fr-BE" sz="1200" dirty="0" smtClean="0">
                <a:latin typeface="+mn-lt"/>
              </a:rPr>
              <a:t>Technologies</a:t>
            </a:r>
            <a:r>
              <a:rPr lang="fr-BE" sz="1200" dirty="0">
                <a:latin typeface="+mn-lt"/>
              </a:rPr>
              <a:t>, </a:t>
            </a:r>
            <a:r>
              <a:rPr lang="fr-BE" sz="1200" dirty="0" err="1">
                <a:latin typeface="+mn-lt"/>
              </a:rPr>
              <a:t>Protocols</a:t>
            </a:r>
            <a:r>
              <a:rPr lang="fr-BE" sz="1200" dirty="0">
                <a:latin typeface="+mn-lt"/>
              </a:rPr>
              <a:t>, and Applications</a:t>
            </a:r>
            <a:r>
              <a:rPr lang="fr-BE" sz="1200" dirty="0" smtClean="0">
                <a:latin typeface="+mn-lt"/>
              </a:rPr>
              <a:t> 2015 </a:t>
            </a:r>
            <a:endParaRPr lang="fr-BE" sz="1200" dirty="0">
              <a:latin typeface="+mn-lt"/>
            </a:endParaRPr>
          </a:p>
        </p:txBody>
      </p:sp>
    </p:spTree>
    <p:extLst>
      <p:ext uri="{BB962C8B-B14F-4D97-AF65-F5344CB8AC3E}">
        <p14:creationId xmlns:p14="http://schemas.microsoft.com/office/powerpoint/2010/main" val="27761616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Service Management</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11</a:t>
            </a:fld>
            <a:endParaRPr lang="en-US" dirty="0"/>
          </a:p>
        </p:txBody>
      </p:sp>
      <p:sp>
        <p:nvSpPr>
          <p:cNvPr id="9" name="Rectangle à coins arrondis 8"/>
          <p:cNvSpPr/>
          <p:nvPr/>
        </p:nvSpPr>
        <p:spPr>
          <a:xfrm>
            <a:off x="6382552" y="599854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err="1" smtClean="0"/>
              <a:t>Objects</a:t>
            </a:r>
            <a:endParaRPr lang="fr-BE" dirty="0"/>
          </a:p>
        </p:txBody>
      </p:sp>
      <p:sp>
        <p:nvSpPr>
          <p:cNvPr id="10" name="Rectangle à coins arrondis 9"/>
          <p:cNvSpPr/>
          <p:nvPr/>
        </p:nvSpPr>
        <p:spPr>
          <a:xfrm>
            <a:off x="6400943" y="3882342"/>
            <a:ext cx="2580856" cy="511113"/>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Service Management</a:t>
            </a:r>
            <a:endParaRPr lang="fr-BE" dirty="0"/>
          </a:p>
        </p:txBody>
      </p:sp>
      <p:sp>
        <p:nvSpPr>
          <p:cNvPr id="11" name="ZoneTexte 10"/>
          <p:cNvSpPr txBox="1"/>
          <p:nvPr/>
        </p:nvSpPr>
        <p:spPr>
          <a:xfrm>
            <a:off x="6382552" y="4589164"/>
            <a:ext cx="2599247" cy="400110"/>
          </a:xfrm>
          <a:prstGeom prst="rect">
            <a:avLst/>
          </a:prstGeom>
          <a:noFill/>
        </p:spPr>
        <p:txBody>
          <a:bodyPr wrap="square" rtlCol="0">
            <a:spAutoFit/>
          </a:bodyPr>
          <a:lstStyle/>
          <a:p>
            <a:r>
              <a:rPr lang="fr-FR" dirty="0" smtClean="0"/>
              <a:t>Infrastructure Layer</a:t>
            </a:r>
            <a:endParaRPr lang="fr-FR" dirty="0"/>
          </a:p>
        </p:txBody>
      </p:sp>
      <p:cxnSp>
        <p:nvCxnSpPr>
          <p:cNvPr id="12" name="Connecteur droit avec flèche 11"/>
          <p:cNvCxnSpPr>
            <a:stCxn id="10" idx="2"/>
            <a:endCxn id="13" idx="0"/>
          </p:cNvCxnSpPr>
          <p:nvPr/>
        </p:nvCxnSpPr>
        <p:spPr>
          <a:xfrm flipH="1">
            <a:off x="7682176" y="4393455"/>
            <a:ext cx="9195" cy="119869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3" name="Rectangle à coins arrondis 12"/>
          <p:cNvSpPr/>
          <p:nvPr/>
        </p:nvSpPr>
        <p:spPr>
          <a:xfrm>
            <a:off x="6382552" y="559214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Object Abstraction </a:t>
            </a:r>
            <a:endParaRPr lang="fr-BE" dirty="0"/>
          </a:p>
        </p:txBody>
      </p:sp>
      <p:sp>
        <p:nvSpPr>
          <p:cNvPr id="17" name="ZoneTexte 16"/>
          <p:cNvSpPr txBox="1"/>
          <p:nvPr/>
        </p:nvSpPr>
        <p:spPr>
          <a:xfrm>
            <a:off x="241176" y="1629519"/>
            <a:ext cx="5770984" cy="3170099"/>
          </a:xfrm>
          <a:prstGeom prst="rect">
            <a:avLst/>
          </a:prstGeom>
          <a:noFill/>
        </p:spPr>
        <p:txBody>
          <a:bodyPr wrap="square" rtlCol="0">
            <a:spAutoFit/>
          </a:bodyPr>
          <a:lstStyle/>
          <a:p>
            <a:r>
              <a:rPr lang="fr-BE" dirty="0" smtClean="0"/>
              <a:t>Objectif:</a:t>
            </a:r>
          </a:p>
          <a:p>
            <a:pPr marL="342900" indent="-342900">
              <a:buFontTx/>
              <a:buChar char="-"/>
            </a:pPr>
            <a:r>
              <a:rPr lang="fr-BE" dirty="0" smtClean="0"/>
              <a:t>Associe les services avec leur </a:t>
            </a:r>
            <a:r>
              <a:rPr lang="fr-BE" dirty="0" err="1" smtClean="0"/>
              <a:t>requéreur</a:t>
            </a:r>
            <a:r>
              <a:rPr lang="fr-BE" dirty="0" smtClean="0"/>
              <a:t> sur la base de leur adresse dans le réseau</a:t>
            </a:r>
            <a:endParaRPr lang="fr-BE" dirty="0"/>
          </a:p>
          <a:p>
            <a:pPr marL="342900" indent="-342900">
              <a:buFontTx/>
              <a:buChar char="-"/>
            </a:pPr>
            <a:endParaRPr lang="fr-BE" dirty="0" smtClean="0"/>
          </a:p>
          <a:p>
            <a:pPr marL="342900" indent="-342900">
              <a:buFontTx/>
              <a:buChar char="-"/>
            </a:pPr>
            <a:endParaRPr lang="fr-BE" dirty="0"/>
          </a:p>
          <a:p>
            <a:pPr marL="342900" indent="-342900">
              <a:buFontTx/>
              <a:buChar char="-"/>
            </a:pPr>
            <a:endParaRPr lang="fr-BE" dirty="0" smtClean="0"/>
          </a:p>
          <a:p>
            <a:pPr marL="342900" indent="-342900">
              <a:buFontTx/>
              <a:buChar char="-"/>
            </a:pPr>
            <a:endParaRPr lang="fr-BE" dirty="0" smtClean="0"/>
          </a:p>
          <a:p>
            <a:pPr marL="342900" indent="-342900">
              <a:buFontTx/>
              <a:buChar char="-"/>
            </a:pPr>
            <a:r>
              <a:rPr lang="fr-BE" dirty="0" smtClean="0"/>
              <a:t>Traite les données reçus de la couche d’objet.</a:t>
            </a:r>
          </a:p>
          <a:p>
            <a:pPr marL="342900" indent="-342900">
              <a:buFontTx/>
              <a:buChar char="-"/>
            </a:pPr>
            <a:r>
              <a:rPr lang="fr-BE" dirty="0" smtClean="0"/>
              <a:t>Distribue les services dans le réseau</a:t>
            </a:r>
            <a:endParaRPr lang="fr-BE" dirty="0" smtClean="0">
              <a:solidFill>
                <a:srgbClr val="FF0000"/>
              </a:solidFill>
            </a:endParaRPr>
          </a:p>
          <a:p>
            <a:pPr marL="342900" indent="-342900">
              <a:buFontTx/>
              <a:buChar char="-"/>
            </a:pPr>
            <a:endParaRPr lang="fr-BE" dirty="0"/>
          </a:p>
        </p:txBody>
      </p:sp>
      <p:pic>
        <p:nvPicPr>
          <p:cNvPr id="14" name="Image 13"/>
          <p:cNvPicPr>
            <a:picLocks noChangeAspect="1"/>
          </p:cNvPicPr>
          <p:nvPr/>
        </p:nvPicPr>
        <p:blipFill>
          <a:blip r:embed="rId2"/>
          <a:stretch>
            <a:fillRect/>
          </a:stretch>
        </p:blipFill>
        <p:spPr>
          <a:xfrm>
            <a:off x="1475656" y="2636912"/>
            <a:ext cx="2736007" cy="1143332"/>
          </a:xfrm>
          <a:prstGeom prst="rect">
            <a:avLst/>
          </a:prstGeom>
        </p:spPr>
      </p:pic>
      <p:sp>
        <p:nvSpPr>
          <p:cNvPr id="16" name="ZoneTexte 15"/>
          <p:cNvSpPr txBox="1"/>
          <p:nvPr/>
        </p:nvSpPr>
        <p:spPr>
          <a:xfrm>
            <a:off x="246051" y="6259592"/>
            <a:ext cx="7931224" cy="584775"/>
          </a:xfrm>
          <a:prstGeom prst="rect">
            <a:avLst/>
          </a:prstGeom>
          <a:noFill/>
        </p:spPr>
        <p:txBody>
          <a:bodyPr wrap="square" rtlCol="0">
            <a:spAutoFit/>
          </a:bodyPr>
          <a:lstStyle/>
          <a:p>
            <a:r>
              <a:rPr lang="fr-BE" sz="1200" dirty="0" err="1">
                <a:latin typeface="+mn-lt"/>
              </a:rPr>
              <a:t>Ala</a:t>
            </a:r>
            <a:r>
              <a:rPr lang="fr-BE" sz="1200" dirty="0">
                <a:latin typeface="+mn-lt"/>
              </a:rPr>
              <a:t> </a:t>
            </a:r>
            <a:r>
              <a:rPr lang="fr-BE" sz="1200" dirty="0" smtClean="0">
                <a:latin typeface="+mn-lt"/>
              </a:rPr>
              <a:t>Al-</a:t>
            </a:r>
            <a:r>
              <a:rPr lang="fr-BE" sz="1200" dirty="0" err="1" smtClean="0">
                <a:latin typeface="+mn-lt"/>
              </a:rPr>
              <a:t>Fuqaha</a:t>
            </a:r>
            <a:r>
              <a:rPr lang="fr-BE" sz="1200" dirty="0" smtClean="0">
                <a:latin typeface="+mn-lt"/>
              </a:rPr>
              <a:t>,</a:t>
            </a:r>
            <a:r>
              <a:rPr lang="nl-NL" dirty="0">
                <a:latin typeface="+mn-lt"/>
              </a:rPr>
              <a:t> </a:t>
            </a:r>
            <a:r>
              <a:rPr lang="nl-NL" sz="1200" dirty="0" err="1">
                <a:latin typeface="+mn-lt"/>
              </a:rPr>
              <a:t>Mohsen</a:t>
            </a:r>
            <a:r>
              <a:rPr lang="nl-NL" sz="1200" dirty="0">
                <a:latin typeface="+mn-lt"/>
              </a:rPr>
              <a:t> </a:t>
            </a:r>
            <a:r>
              <a:rPr lang="nl-NL" sz="1200" dirty="0" err="1">
                <a:latin typeface="+mn-lt"/>
              </a:rPr>
              <a:t>Guizani</a:t>
            </a:r>
            <a:r>
              <a:rPr lang="nl-NL" sz="1200" dirty="0" smtClean="0">
                <a:latin typeface="+mn-lt"/>
              </a:rPr>
              <a:t>,, </a:t>
            </a:r>
            <a:r>
              <a:rPr lang="nl-NL" sz="1200" dirty="0" err="1">
                <a:latin typeface="+mn-lt"/>
              </a:rPr>
              <a:t>Mehdi</a:t>
            </a:r>
            <a:r>
              <a:rPr lang="nl-NL" sz="1200" dirty="0">
                <a:latin typeface="+mn-lt"/>
              </a:rPr>
              <a:t> </a:t>
            </a:r>
            <a:r>
              <a:rPr lang="nl-NL" sz="1200" dirty="0" err="1" smtClean="0">
                <a:latin typeface="+mn-lt"/>
              </a:rPr>
              <a:t>Mohammadi</a:t>
            </a:r>
            <a:r>
              <a:rPr lang="nl-NL" sz="1200" dirty="0" smtClean="0">
                <a:latin typeface="+mn-lt"/>
              </a:rPr>
              <a:t> ,</a:t>
            </a:r>
            <a:r>
              <a:rPr lang="fr-BE" sz="1200" dirty="0" smtClean="0">
                <a:latin typeface="+mn-lt"/>
              </a:rPr>
              <a:t>Mohammed </a:t>
            </a:r>
            <a:r>
              <a:rPr lang="fr-BE" sz="1200" dirty="0" err="1">
                <a:latin typeface="+mn-lt"/>
              </a:rPr>
              <a:t>Aledhari</a:t>
            </a:r>
            <a:r>
              <a:rPr lang="fr-BE" sz="1200" dirty="0" smtClean="0">
                <a:latin typeface="+mn-lt"/>
              </a:rPr>
              <a:t>, </a:t>
            </a:r>
            <a:r>
              <a:rPr lang="fr-BE" sz="1200" dirty="0">
                <a:latin typeface="+mn-lt"/>
              </a:rPr>
              <a:t>and Moussa </a:t>
            </a:r>
            <a:r>
              <a:rPr lang="fr-BE" sz="1200" dirty="0" err="1" smtClean="0">
                <a:latin typeface="+mn-lt"/>
              </a:rPr>
              <a:t>Ayyash</a:t>
            </a:r>
            <a:r>
              <a:rPr lang="fr-BE" sz="1200" dirty="0">
                <a:latin typeface="+mn-lt"/>
              </a:rPr>
              <a:t> </a:t>
            </a:r>
            <a:r>
              <a:rPr lang="fr-BE" sz="1200" dirty="0" smtClean="0">
                <a:latin typeface="+mn-lt"/>
              </a:rPr>
              <a:t>in </a:t>
            </a:r>
            <a:r>
              <a:rPr lang="en-US" sz="1200" dirty="0">
                <a:latin typeface="+mn-lt"/>
              </a:rPr>
              <a:t>Internet of Things: A Survey on </a:t>
            </a:r>
            <a:r>
              <a:rPr lang="en-US" sz="1200" dirty="0" smtClean="0">
                <a:latin typeface="+mn-lt"/>
              </a:rPr>
              <a:t>Enabling</a:t>
            </a:r>
            <a:r>
              <a:rPr lang="fr-BE" sz="1200" dirty="0" smtClean="0">
                <a:latin typeface="+mn-lt"/>
              </a:rPr>
              <a:t>Technologies</a:t>
            </a:r>
            <a:r>
              <a:rPr lang="fr-BE" sz="1200" dirty="0">
                <a:latin typeface="+mn-lt"/>
              </a:rPr>
              <a:t>, </a:t>
            </a:r>
            <a:r>
              <a:rPr lang="fr-BE" sz="1200" dirty="0" err="1">
                <a:latin typeface="+mn-lt"/>
              </a:rPr>
              <a:t>Protocols</a:t>
            </a:r>
            <a:r>
              <a:rPr lang="fr-BE" sz="1200" dirty="0">
                <a:latin typeface="+mn-lt"/>
              </a:rPr>
              <a:t>, and Applications</a:t>
            </a:r>
            <a:r>
              <a:rPr lang="fr-BE" sz="1200" dirty="0" smtClean="0">
                <a:latin typeface="+mn-lt"/>
              </a:rPr>
              <a:t> 2015 </a:t>
            </a:r>
            <a:endParaRPr lang="fr-BE" sz="1200" dirty="0">
              <a:latin typeface="+mn-lt"/>
            </a:endParaRPr>
          </a:p>
        </p:txBody>
      </p:sp>
    </p:spTree>
    <p:extLst>
      <p:ext uri="{BB962C8B-B14F-4D97-AF65-F5344CB8AC3E}">
        <p14:creationId xmlns:p14="http://schemas.microsoft.com/office/powerpoint/2010/main" val="1733205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Application Layer</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12</a:t>
            </a:fld>
            <a:endParaRPr lang="en-US" dirty="0"/>
          </a:p>
        </p:txBody>
      </p:sp>
      <p:pic>
        <p:nvPicPr>
          <p:cNvPr id="5" name="Image 4"/>
          <p:cNvPicPr>
            <a:picLocks noChangeAspect="1"/>
          </p:cNvPicPr>
          <p:nvPr/>
        </p:nvPicPr>
        <p:blipFill>
          <a:blip r:embed="rId2"/>
          <a:stretch>
            <a:fillRect/>
          </a:stretch>
        </p:blipFill>
        <p:spPr>
          <a:xfrm>
            <a:off x="457200" y="1413352"/>
            <a:ext cx="6203032" cy="866919"/>
          </a:xfrm>
          <a:prstGeom prst="rect">
            <a:avLst/>
          </a:prstGeom>
        </p:spPr>
      </p:pic>
      <p:sp>
        <p:nvSpPr>
          <p:cNvPr id="16" name="Rectangle à coins arrondis 15"/>
          <p:cNvSpPr/>
          <p:nvPr/>
        </p:nvSpPr>
        <p:spPr>
          <a:xfrm>
            <a:off x="7308305" y="4187142"/>
            <a:ext cx="1683654" cy="511113"/>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Service Management</a:t>
            </a:r>
            <a:endParaRPr lang="fr-BE" dirty="0"/>
          </a:p>
        </p:txBody>
      </p:sp>
      <p:sp>
        <p:nvSpPr>
          <p:cNvPr id="17" name="Rectangle à coins arrondis 16"/>
          <p:cNvSpPr/>
          <p:nvPr/>
        </p:nvSpPr>
        <p:spPr>
          <a:xfrm>
            <a:off x="7308305" y="2501931"/>
            <a:ext cx="1724294" cy="69356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Application Layer</a:t>
            </a:r>
            <a:endParaRPr lang="fr-BE" dirty="0"/>
          </a:p>
        </p:txBody>
      </p:sp>
      <p:sp>
        <p:nvSpPr>
          <p:cNvPr id="18" name="ZoneTexte 17"/>
          <p:cNvSpPr txBox="1"/>
          <p:nvPr/>
        </p:nvSpPr>
        <p:spPr>
          <a:xfrm>
            <a:off x="6695728" y="4892824"/>
            <a:ext cx="2448272" cy="400110"/>
          </a:xfrm>
          <a:prstGeom prst="rect">
            <a:avLst/>
          </a:prstGeom>
          <a:noFill/>
        </p:spPr>
        <p:txBody>
          <a:bodyPr wrap="square" rtlCol="0">
            <a:spAutoFit/>
          </a:bodyPr>
          <a:lstStyle/>
          <a:p>
            <a:r>
              <a:rPr lang="fr-FR" dirty="0" smtClean="0"/>
              <a:t>Infrastructure Layer</a:t>
            </a:r>
            <a:endParaRPr lang="fr-FR" dirty="0"/>
          </a:p>
        </p:txBody>
      </p:sp>
      <p:cxnSp>
        <p:nvCxnSpPr>
          <p:cNvPr id="19" name="Connecteur droit avec flèche 18"/>
          <p:cNvCxnSpPr/>
          <p:nvPr/>
        </p:nvCxnSpPr>
        <p:spPr>
          <a:xfrm>
            <a:off x="8142392" y="4748128"/>
            <a:ext cx="0" cy="76273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0" name="ZoneTexte 19"/>
          <p:cNvSpPr txBox="1"/>
          <p:nvPr/>
        </p:nvSpPr>
        <p:spPr>
          <a:xfrm>
            <a:off x="7092280" y="3493595"/>
            <a:ext cx="2448272" cy="400110"/>
          </a:xfrm>
          <a:prstGeom prst="rect">
            <a:avLst/>
          </a:prstGeom>
          <a:noFill/>
        </p:spPr>
        <p:txBody>
          <a:bodyPr wrap="square" rtlCol="0">
            <a:spAutoFit/>
          </a:bodyPr>
          <a:lstStyle/>
          <a:p>
            <a:r>
              <a:rPr lang="fr-FR" dirty="0" smtClean="0"/>
              <a:t>Application Layer</a:t>
            </a:r>
            <a:endParaRPr lang="fr-FR" dirty="0"/>
          </a:p>
        </p:txBody>
      </p:sp>
      <p:cxnSp>
        <p:nvCxnSpPr>
          <p:cNvPr id="21" name="Connecteur droit avec flèche 20"/>
          <p:cNvCxnSpPr>
            <a:stCxn id="17" idx="2"/>
            <a:endCxn id="16" idx="0"/>
          </p:cNvCxnSpPr>
          <p:nvPr/>
        </p:nvCxnSpPr>
        <p:spPr>
          <a:xfrm flipH="1">
            <a:off x="8150132" y="3195491"/>
            <a:ext cx="20320" cy="99165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2" name="Rectangle à coins arrondis 21"/>
          <p:cNvSpPr/>
          <p:nvPr/>
        </p:nvSpPr>
        <p:spPr>
          <a:xfrm>
            <a:off x="7308305" y="5510867"/>
            <a:ext cx="1683654" cy="526428"/>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Object Abstraction </a:t>
            </a:r>
            <a:endParaRPr lang="fr-BE" dirty="0"/>
          </a:p>
        </p:txBody>
      </p:sp>
      <p:sp>
        <p:nvSpPr>
          <p:cNvPr id="27" name="Rectangle à coins arrondis 26"/>
          <p:cNvSpPr/>
          <p:nvPr/>
        </p:nvSpPr>
        <p:spPr>
          <a:xfrm>
            <a:off x="7308305" y="6118731"/>
            <a:ext cx="1724294"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err="1" smtClean="0"/>
              <a:t>Objects</a:t>
            </a:r>
            <a:endParaRPr lang="fr-BE" dirty="0"/>
          </a:p>
        </p:txBody>
      </p:sp>
      <p:sp>
        <p:nvSpPr>
          <p:cNvPr id="28" name="ZoneTexte 27"/>
          <p:cNvSpPr txBox="1"/>
          <p:nvPr/>
        </p:nvSpPr>
        <p:spPr>
          <a:xfrm>
            <a:off x="457200" y="2391510"/>
            <a:ext cx="6203032" cy="707886"/>
          </a:xfrm>
          <a:prstGeom prst="rect">
            <a:avLst/>
          </a:prstGeom>
          <a:noFill/>
        </p:spPr>
        <p:txBody>
          <a:bodyPr wrap="square" rtlCol="0">
            <a:spAutoFit/>
          </a:bodyPr>
          <a:lstStyle/>
          <a:p>
            <a:r>
              <a:rPr lang="fr-BE" dirty="0" smtClean="0"/>
              <a:t>Fournir </a:t>
            </a:r>
            <a:r>
              <a:rPr lang="fr-BE" dirty="0"/>
              <a:t>des services intelligents de haute qualité pour répondre aux besoins des </a:t>
            </a:r>
            <a:r>
              <a:rPr lang="fr-BE" dirty="0" smtClean="0"/>
              <a:t>clients.</a:t>
            </a:r>
            <a:endParaRPr lang="fr-BE" dirty="0"/>
          </a:p>
        </p:txBody>
      </p:sp>
      <p:sp>
        <p:nvSpPr>
          <p:cNvPr id="15" name="ZoneTexte 14"/>
          <p:cNvSpPr txBox="1"/>
          <p:nvPr/>
        </p:nvSpPr>
        <p:spPr>
          <a:xfrm>
            <a:off x="22840" y="6006525"/>
            <a:ext cx="6925424" cy="584775"/>
          </a:xfrm>
          <a:prstGeom prst="rect">
            <a:avLst/>
          </a:prstGeom>
          <a:noFill/>
        </p:spPr>
        <p:txBody>
          <a:bodyPr wrap="square" rtlCol="0">
            <a:spAutoFit/>
          </a:bodyPr>
          <a:lstStyle/>
          <a:p>
            <a:r>
              <a:rPr lang="fr-BE" sz="1200" dirty="0" err="1">
                <a:latin typeface="+mn-lt"/>
              </a:rPr>
              <a:t>Ala</a:t>
            </a:r>
            <a:r>
              <a:rPr lang="fr-BE" sz="1200" dirty="0">
                <a:latin typeface="+mn-lt"/>
              </a:rPr>
              <a:t> </a:t>
            </a:r>
            <a:r>
              <a:rPr lang="fr-BE" sz="1200" dirty="0" smtClean="0">
                <a:latin typeface="+mn-lt"/>
              </a:rPr>
              <a:t>Al-</a:t>
            </a:r>
            <a:r>
              <a:rPr lang="fr-BE" sz="1200" dirty="0" err="1" smtClean="0">
                <a:latin typeface="+mn-lt"/>
              </a:rPr>
              <a:t>Fuqaha</a:t>
            </a:r>
            <a:r>
              <a:rPr lang="fr-BE" sz="1200" dirty="0" smtClean="0">
                <a:latin typeface="+mn-lt"/>
              </a:rPr>
              <a:t>,</a:t>
            </a:r>
            <a:r>
              <a:rPr lang="nl-NL" dirty="0">
                <a:latin typeface="+mn-lt"/>
              </a:rPr>
              <a:t> </a:t>
            </a:r>
            <a:r>
              <a:rPr lang="nl-NL" sz="1200" dirty="0" err="1">
                <a:latin typeface="+mn-lt"/>
              </a:rPr>
              <a:t>Mohsen</a:t>
            </a:r>
            <a:r>
              <a:rPr lang="nl-NL" sz="1200" dirty="0">
                <a:latin typeface="+mn-lt"/>
              </a:rPr>
              <a:t> </a:t>
            </a:r>
            <a:r>
              <a:rPr lang="nl-NL" sz="1200" dirty="0" err="1">
                <a:latin typeface="+mn-lt"/>
              </a:rPr>
              <a:t>Guizani</a:t>
            </a:r>
            <a:r>
              <a:rPr lang="nl-NL" sz="1200" dirty="0" smtClean="0">
                <a:latin typeface="+mn-lt"/>
              </a:rPr>
              <a:t>,, </a:t>
            </a:r>
            <a:r>
              <a:rPr lang="nl-NL" sz="1200" dirty="0" err="1">
                <a:latin typeface="+mn-lt"/>
              </a:rPr>
              <a:t>Mehdi</a:t>
            </a:r>
            <a:r>
              <a:rPr lang="nl-NL" sz="1200" dirty="0">
                <a:latin typeface="+mn-lt"/>
              </a:rPr>
              <a:t> </a:t>
            </a:r>
            <a:r>
              <a:rPr lang="nl-NL" sz="1200" dirty="0" err="1" smtClean="0">
                <a:latin typeface="+mn-lt"/>
              </a:rPr>
              <a:t>Mohammadi</a:t>
            </a:r>
            <a:r>
              <a:rPr lang="nl-NL" sz="1200" dirty="0" smtClean="0">
                <a:latin typeface="+mn-lt"/>
              </a:rPr>
              <a:t> ,</a:t>
            </a:r>
            <a:r>
              <a:rPr lang="fr-BE" sz="1200" dirty="0" smtClean="0">
                <a:latin typeface="+mn-lt"/>
              </a:rPr>
              <a:t>Mohammed </a:t>
            </a:r>
            <a:r>
              <a:rPr lang="fr-BE" sz="1200" dirty="0" err="1">
                <a:latin typeface="+mn-lt"/>
              </a:rPr>
              <a:t>Aledhari</a:t>
            </a:r>
            <a:r>
              <a:rPr lang="fr-BE" sz="1200" dirty="0" smtClean="0">
                <a:latin typeface="+mn-lt"/>
              </a:rPr>
              <a:t>, </a:t>
            </a:r>
            <a:r>
              <a:rPr lang="fr-BE" sz="1200" dirty="0">
                <a:latin typeface="+mn-lt"/>
              </a:rPr>
              <a:t>and Moussa </a:t>
            </a:r>
            <a:r>
              <a:rPr lang="fr-BE" sz="1200" dirty="0" err="1" smtClean="0">
                <a:latin typeface="+mn-lt"/>
              </a:rPr>
              <a:t>Ayyash</a:t>
            </a:r>
            <a:r>
              <a:rPr lang="fr-BE" sz="1200" dirty="0">
                <a:latin typeface="+mn-lt"/>
              </a:rPr>
              <a:t> </a:t>
            </a:r>
            <a:r>
              <a:rPr lang="fr-BE" sz="1200" dirty="0" smtClean="0">
                <a:latin typeface="+mn-lt"/>
              </a:rPr>
              <a:t>in </a:t>
            </a:r>
            <a:r>
              <a:rPr lang="en-US" sz="1200" dirty="0">
                <a:latin typeface="+mn-lt"/>
              </a:rPr>
              <a:t>Internet of Things: A Survey on </a:t>
            </a:r>
            <a:r>
              <a:rPr lang="en-US" sz="1200" dirty="0" smtClean="0">
                <a:latin typeface="+mn-lt"/>
              </a:rPr>
              <a:t>Enabling</a:t>
            </a:r>
            <a:r>
              <a:rPr lang="fr-BE" sz="1200" dirty="0" smtClean="0">
                <a:latin typeface="+mn-lt"/>
              </a:rPr>
              <a:t>Technologies</a:t>
            </a:r>
            <a:r>
              <a:rPr lang="fr-BE" sz="1200" dirty="0">
                <a:latin typeface="+mn-lt"/>
              </a:rPr>
              <a:t>, </a:t>
            </a:r>
            <a:r>
              <a:rPr lang="fr-BE" sz="1200" dirty="0" err="1">
                <a:latin typeface="+mn-lt"/>
              </a:rPr>
              <a:t>Protocols</a:t>
            </a:r>
            <a:r>
              <a:rPr lang="fr-BE" sz="1200" dirty="0">
                <a:latin typeface="+mn-lt"/>
              </a:rPr>
              <a:t>, and Applications</a:t>
            </a:r>
            <a:r>
              <a:rPr lang="fr-BE" sz="1200" dirty="0" smtClean="0">
                <a:latin typeface="+mn-lt"/>
              </a:rPr>
              <a:t> 2015 </a:t>
            </a:r>
            <a:endParaRPr lang="fr-BE" sz="1200" dirty="0">
              <a:latin typeface="+mn-lt"/>
            </a:endParaRPr>
          </a:p>
        </p:txBody>
      </p:sp>
      <p:sp>
        <p:nvSpPr>
          <p:cNvPr id="3" name="ZoneTexte 2"/>
          <p:cNvSpPr txBox="1"/>
          <p:nvPr/>
        </p:nvSpPr>
        <p:spPr>
          <a:xfrm>
            <a:off x="467833" y="3125648"/>
            <a:ext cx="6257959" cy="2339102"/>
          </a:xfrm>
          <a:prstGeom prst="rect">
            <a:avLst/>
          </a:prstGeom>
          <a:noFill/>
        </p:spPr>
        <p:txBody>
          <a:bodyPr wrap="square" rtlCol="0">
            <a:spAutoFit/>
          </a:bodyPr>
          <a:lstStyle/>
          <a:p>
            <a:r>
              <a:rPr lang="fr-BE" sz="1400" dirty="0" smtClean="0"/>
              <a:t>Exemple:</a:t>
            </a:r>
          </a:p>
          <a:p>
            <a:endParaRPr lang="fr-BE" sz="1400" dirty="0" smtClean="0"/>
          </a:p>
          <a:p>
            <a:r>
              <a:rPr lang="fr-BE" sz="1400" b="1" dirty="0" smtClean="0"/>
              <a:t>MQTT</a:t>
            </a:r>
            <a:r>
              <a:rPr lang="fr-BE" sz="1400" dirty="0" smtClean="0"/>
              <a:t> </a:t>
            </a:r>
            <a:r>
              <a:rPr lang="fr-BE" sz="1400" dirty="0"/>
              <a:t>est un protocole de messagerie qui a comme objectif d’établir la </a:t>
            </a:r>
            <a:r>
              <a:rPr lang="fr-BE" sz="1400" dirty="0" smtClean="0"/>
              <a:t>connexion entre les </a:t>
            </a:r>
            <a:r>
              <a:rPr lang="fr-BE" sz="1400" dirty="0"/>
              <a:t>périphériques </a:t>
            </a:r>
            <a:r>
              <a:rPr lang="fr-BE" sz="1400" dirty="0" smtClean="0"/>
              <a:t>et les </a:t>
            </a:r>
            <a:r>
              <a:rPr lang="fr-BE" sz="1400" dirty="0"/>
              <a:t>applications et middleware. </a:t>
            </a:r>
          </a:p>
          <a:p>
            <a:endParaRPr lang="fr-BE" sz="1400" dirty="0" smtClean="0"/>
          </a:p>
          <a:p>
            <a:r>
              <a:rPr lang="fr-BE" sz="1400" b="1" dirty="0" smtClean="0"/>
              <a:t>MQTT</a:t>
            </a:r>
            <a:r>
              <a:rPr lang="fr-BE" sz="1400" dirty="0" smtClean="0"/>
              <a:t> </a:t>
            </a:r>
            <a:r>
              <a:rPr lang="fr-BE" sz="1400" dirty="0"/>
              <a:t>utilise le modèle de publication / </a:t>
            </a:r>
            <a:r>
              <a:rPr lang="fr-BE" sz="1400" dirty="0" smtClean="0"/>
              <a:t>abonnement  </a:t>
            </a:r>
            <a:r>
              <a:rPr lang="fr-BE" sz="1400" dirty="0"/>
              <a:t>pour fournir </a:t>
            </a:r>
            <a:r>
              <a:rPr lang="fr-BE" sz="1400" dirty="0" smtClean="0"/>
              <a:t>une simplicité </a:t>
            </a:r>
            <a:r>
              <a:rPr lang="fr-BE" sz="1400" dirty="0"/>
              <a:t>de la mise en </a:t>
            </a:r>
            <a:r>
              <a:rPr lang="fr-BE" sz="1400" dirty="0" smtClean="0"/>
              <a:t>œuvre. </a:t>
            </a:r>
            <a:endParaRPr lang="fr-BE" sz="1400" dirty="0"/>
          </a:p>
          <a:p>
            <a:endParaRPr lang="fr-BE" sz="1400" dirty="0" smtClean="0"/>
          </a:p>
          <a:p>
            <a:r>
              <a:rPr lang="fr-BE" sz="1400" dirty="0" smtClean="0"/>
              <a:t>En </a:t>
            </a:r>
            <a:r>
              <a:rPr lang="fr-BE" sz="1400" dirty="0"/>
              <a:t>outre, </a:t>
            </a:r>
            <a:r>
              <a:rPr lang="fr-BE" sz="1400" b="1" dirty="0"/>
              <a:t>MQTT</a:t>
            </a:r>
            <a:r>
              <a:rPr lang="fr-BE" sz="1400" dirty="0"/>
              <a:t> est adapté pour les appareils à ressources </a:t>
            </a:r>
            <a:r>
              <a:rPr lang="fr-BE" sz="1400" dirty="0" smtClean="0"/>
              <a:t>limitées,</a:t>
            </a:r>
            <a:endParaRPr lang="fr-BE" sz="1400" dirty="0"/>
          </a:p>
          <a:p>
            <a:endParaRPr lang="fr-BE" dirty="0"/>
          </a:p>
        </p:txBody>
      </p:sp>
    </p:spTree>
    <p:extLst>
      <p:ext uri="{BB962C8B-B14F-4D97-AF65-F5344CB8AC3E}">
        <p14:creationId xmlns:p14="http://schemas.microsoft.com/office/powerpoint/2010/main" val="16863011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Business Layer</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13</a:t>
            </a:fld>
            <a:endParaRPr lang="en-US" dirty="0"/>
          </a:p>
        </p:txBody>
      </p:sp>
      <p:sp>
        <p:nvSpPr>
          <p:cNvPr id="5" name="Rectangle à coins arrondis 4"/>
          <p:cNvSpPr/>
          <p:nvPr/>
        </p:nvSpPr>
        <p:spPr>
          <a:xfrm>
            <a:off x="6176812" y="611030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err="1" smtClean="0"/>
              <a:t>Objects</a:t>
            </a:r>
            <a:endParaRPr lang="fr-BE" dirty="0"/>
          </a:p>
        </p:txBody>
      </p:sp>
      <p:sp>
        <p:nvSpPr>
          <p:cNvPr id="6" name="Rectangle à coins arrondis 5"/>
          <p:cNvSpPr/>
          <p:nvPr/>
        </p:nvSpPr>
        <p:spPr>
          <a:xfrm>
            <a:off x="6195203" y="4380182"/>
            <a:ext cx="2580856" cy="511113"/>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Service Management</a:t>
            </a:r>
            <a:endParaRPr lang="fr-BE" dirty="0"/>
          </a:p>
        </p:txBody>
      </p:sp>
      <p:sp>
        <p:nvSpPr>
          <p:cNvPr id="7" name="Rectangle à coins arrondis 6"/>
          <p:cNvSpPr/>
          <p:nvPr/>
        </p:nvSpPr>
        <p:spPr>
          <a:xfrm>
            <a:off x="6203163" y="2694971"/>
            <a:ext cx="2613536" cy="69356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Application Layer</a:t>
            </a:r>
            <a:endParaRPr lang="fr-BE" dirty="0"/>
          </a:p>
        </p:txBody>
      </p:sp>
      <p:sp>
        <p:nvSpPr>
          <p:cNvPr id="8" name="Rectangle à coins arrondis 7"/>
          <p:cNvSpPr/>
          <p:nvPr/>
        </p:nvSpPr>
        <p:spPr>
          <a:xfrm>
            <a:off x="6195203" y="1498714"/>
            <a:ext cx="2613535" cy="611892"/>
          </a:xfrm>
          <a:prstGeom prst="round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Business Layer</a:t>
            </a:r>
            <a:endParaRPr lang="fr-BE" dirty="0"/>
          </a:p>
        </p:txBody>
      </p:sp>
      <p:cxnSp>
        <p:nvCxnSpPr>
          <p:cNvPr id="9" name="Connecteur droit avec flèche 8"/>
          <p:cNvCxnSpPr/>
          <p:nvPr/>
        </p:nvCxnSpPr>
        <p:spPr>
          <a:xfrm>
            <a:off x="7459132" y="4941168"/>
            <a:ext cx="0" cy="76273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Connecteur droit avec flèche 9"/>
          <p:cNvCxnSpPr>
            <a:stCxn id="7" idx="2"/>
            <a:endCxn id="6" idx="0"/>
          </p:cNvCxnSpPr>
          <p:nvPr/>
        </p:nvCxnSpPr>
        <p:spPr>
          <a:xfrm flipH="1">
            <a:off x="7485631" y="3388531"/>
            <a:ext cx="24300" cy="99165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1" name="Rectangle à coins arrondis 10"/>
          <p:cNvSpPr/>
          <p:nvPr/>
        </p:nvSpPr>
        <p:spPr>
          <a:xfrm>
            <a:off x="6176812" y="570390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Object Abstraction </a:t>
            </a:r>
            <a:endParaRPr lang="fr-BE" dirty="0"/>
          </a:p>
        </p:txBody>
      </p:sp>
      <p:cxnSp>
        <p:nvCxnSpPr>
          <p:cNvPr id="12" name="Connecteur droit avec flèche 11"/>
          <p:cNvCxnSpPr>
            <a:stCxn id="8" idx="2"/>
            <a:endCxn id="7" idx="0"/>
          </p:cNvCxnSpPr>
          <p:nvPr/>
        </p:nvCxnSpPr>
        <p:spPr>
          <a:xfrm>
            <a:off x="7501971" y="2110606"/>
            <a:ext cx="7960" cy="58436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3" name="ZoneTexte 12"/>
          <p:cNvSpPr txBox="1"/>
          <p:nvPr/>
        </p:nvSpPr>
        <p:spPr>
          <a:xfrm>
            <a:off x="323528" y="1417216"/>
            <a:ext cx="5400600" cy="4093428"/>
          </a:xfrm>
          <a:prstGeom prst="rect">
            <a:avLst/>
          </a:prstGeom>
          <a:noFill/>
        </p:spPr>
        <p:txBody>
          <a:bodyPr wrap="square" rtlCol="0">
            <a:spAutoFit/>
          </a:bodyPr>
          <a:lstStyle/>
          <a:p>
            <a:r>
              <a:rPr lang="fr-BE" dirty="0" smtClean="0"/>
              <a:t>Couche de business gère l'ensemble des activités et services du système IOT</a:t>
            </a:r>
          </a:p>
          <a:p>
            <a:endParaRPr lang="fr-BE" dirty="0" smtClean="0"/>
          </a:p>
          <a:p>
            <a:r>
              <a:rPr lang="fr-BE" dirty="0" smtClean="0"/>
              <a:t>Objectif:</a:t>
            </a:r>
          </a:p>
          <a:p>
            <a:endParaRPr lang="fr-BE" dirty="0" smtClean="0"/>
          </a:p>
          <a:p>
            <a:pPr marL="342900" indent="-342900">
              <a:buFontTx/>
              <a:buChar char="-"/>
            </a:pPr>
            <a:r>
              <a:rPr lang="fr-BE" dirty="0" smtClean="0"/>
              <a:t>concevoir, analyser, mettre en œuvre, évaluer, surveiller et développer le système lié éléments IOT.</a:t>
            </a:r>
          </a:p>
          <a:p>
            <a:pPr marL="342900" indent="-342900">
              <a:buFontTx/>
              <a:buChar char="-"/>
            </a:pPr>
            <a:endParaRPr lang="fr-BE" dirty="0" smtClean="0"/>
          </a:p>
          <a:p>
            <a:pPr marL="342900" indent="-342900">
              <a:buFontTx/>
              <a:buChar char="-"/>
            </a:pPr>
            <a:r>
              <a:rPr lang="fr-BE" dirty="0" smtClean="0"/>
              <a:t>En outre, cette couche compare la sortie de chaque couche avec la sortie prévue pour améliorer les services et de maintenir la confidentialité des utilisateurs.</a:t>
            </a:r>
            <a:endParaRPr lang="fr-BE" dirty="0"/>
          </a:p>
        </p:txBody>
      </p:sp>
      <p:sp>
        <p:nvSpPr>
          <p:cNvPr id="15" name="ZoneTexte 14"/>
          <p:cNvSpPr txBox="1"/>
          <p:nvPr/>
        </p:nvSpPr>
        <p:spPr>
          <a:xfrm>
            <a:off x="0" y="6174258"/>
            <a:ext cx="6012160" cy="769441"/>
          </a:xfrm>
          <a:prstGeom prst="rect">
            <a:avLst/>
          </a:prstGeom>
          <a:noFill/>
        </p:spPr>
        <p:txBody>
          <a:bodyPr wrap="square" rtlCol="0">
            <a:spAutoFit/>
          </a:bodyPr>
          <a:lstStyle/>
          <a:p>
            <a:r>
              <a:rPr lang="fr-BE" sz="1200" dirty="0" err="1">
                <a:latin typeface="+mn-lt"/>
              </a:rPr>
              <a:t>Ala</a:t>
            </a:r>
            <a:r>
              <a:rPr lang="fr-BE" sz="1200" dirty="0">
                <a:latin typeface="+mn-lt"/>
              </a:rPr>
              <a:t> </a:t>
            </a:r>
            <a:r>
              <a:rPr lang="fr-BE" sz="1200" dirty="0" smtClean="0">
                <a:latin typeface="+mn-lt"/>
              </a:rPr>
              <a:t>Al-</a:t>
            </a:r>
            <a:r>
              <a:rPr lang="fr-BE" sz="1200" dirty="0" err="1" smtClean="0">
                <a:latin typeface="+mn-lt"/>
              </a:rPr>
              <a:t>Fuqaha</a:t>
            </a:r>
            <a:r>
              <a:rPr lang="fr-BE" sz="1200" dirty="0" smtClean="0">
                <a:latin typeface="+mn-lt"/>
              </a:rPr>
              <a:t>,</a:t>
            </a:r>
            <a:r>
              <a:rPr lang="nl-NL" dirty="0">
                <a:latin typeface="+mn-lt"/>
              </a:rPr>
              <a:t> </a:t>
            </a:r>
            <a:r>
              <a:rPr lang="nl-NL" sz="1200" dirty="0" err="1">
                <a:latin typeface="+mn-lt"/>
              </a:rPr>
              <a:t>Mohsen</a:t>
            </a:r>
            <a:r>
              <a:rPr lang="nl-NL" sz="1200" dirty="0">
                <a:latin typeface="+mn-lt"/>
              </a:rPr>
              <a:t> </a:t>
            </a:r>
            <a:r>
              <a:rPr lang="nl-NL" sz="1200" dirty="0" err="1">
                <a:latin typeface="+mn-lt"/>
              </a:rPr>
              <a:t>Guizani</a:t>
            </a:r>
            <a:r>
              <a:rPr lang="nl-NL" sz="1200" dirty="0" smtClean="0">
                <a:latin typeface="+mn-lt"/>
              </a:rPr>
              <a:t>,, </a:t>
            </a:r>
            <a:r>
              <a:rPr lang="nl-NL" sz="1200" dirty="0" err="1">
                <a:latin typeface="+mn-lt"/>
              </a:rPr>
              <a:t>Mehdi</a:t>
            </a:r>
            <a:r>
              <a:rPr lang="nl-NL" sz="1200" dirty="0">
                <a:latin typeface="+mn-lt"/>
              </a:rPr>
              <a:t> </a:t>
            </a:r>
            <a:r>
              <a:rPr lang="nl-NL" sz="1200" dirty="0" err="1" smtClean="0">
                <a:latin typeface="+mn-lt"/>
              </a:rPr>
              <a:t>Mohammadi</a:t>
            </a:r>
            <a:r>
              <a:rPr lang="nl-NL" sz="1200" dirty="0" smtClean="0">
                <a:latin typeface="+mn-lt"/>
              </a:rPr>
              <a:t> ,</a:t>
            </a:r>
            <a:r>
              <a:rPr lang="fr-BE" sz="1200" dirty="0" smtClean="0">
                <a:latin typeface="+mn-lt"/>
              </a:rPr>
              <a:t>Mohammed </a:t>
            </a:r>
            <a:r>
              <a:rPr lang="fr-BE" sz="1200" dirty="0" err="1">
                <a:latin typeface="+mn-lt"/>
              </a:rPr>
              <a:t>Aledhari</a:t>
            </a:r>
            <a:r>
              <a:rPr lang="fr-BE" sz="1200" dirty="0" smtClean="0">
                <a:latin typeface="+mn-lt"/>
              </a:rPr>
              <a:t>, </a:t>
            </a:r>
            <a:r>
              <a:rPr lang="fr-BE" sz="1200" dirty="0">
                <a:latin typeface="+mn-lt"/>
              </a:rPr>
              <a:t>and Moussa </a:t>
            </a:r>
            <a:r>
              <a:rPr lang="fr-BE" sz="1200" dirty="0" err="1" smtClean="0">
                <a:latin typeface="+mn-lt"/>
              </a:rPr>
              <a:t>Ayyash</a:t>
            </a:r>
            <a:r>
              <a:rPr lang="fr-BE" sz="1200" dirty="0">
                <a:latin typeface="+mn-lt"/>
              </a:rPr>
              <a:t> </a:t>
            </a:r>
            <a:r>
              <a:rPr lang="fr-BE" sz="1200" dirty="0" smtClean="0">
                <a:latin typeface="+mn-lt"/>
              </a:rPr>
              <a:t>in </a:t>
            </a:r>
            <a:r>
              <a:rPr lang="en-US" sz="1200" dirty="0">
                <a:latin typeface="+mn-lt"/>
              </a:rPr>
              <a:t>Internet of Things: A Survey on </a:t>
            </a:r>
            <a:r>
              <a:rPr lang="en-US" sz="1200" dirty="0" smtClean="0">
                <a:latin typeface="+mn-lt"/>
              </a:rPr>
              <a:t>Enabling</a:t>
            </a:r>
            <a:r>
              <a:rPr lang="fr-BE" sz="1200" dirty="0" smtClean="0">
                <a:latin typeface="+mn-lt"/>
              </a:rPr>
              <a:t>Technologies</a:t>
            </a:r>
            <a:r>
              <a:rPr lang="fr-BE" sz="1200" dirty="0">
                <a:latin typeface="+mn-lt"/>
              </a:rPr>
              <a:t>, </a:t>
            </a:r>
            <a:r>
              <a:rPr lang="fr-BE" sz="1200" dirty="0" err="1">
                <a:latin typeface="+mn-lt"/>
              </a:rPr>
              <a:t>Protocols</a:t>
            </a:r>
            <a:r>
              <a:rPr lang="fr-BE" sz="1200" dirty="0">
                <a:latin typeface="+mn-lt"/>
              </a:rPr>
              <a:t>, and Applications</a:t>
            </a:r>
            <a:r>
              <a:rPr lang="fr-BE" sz="1200" dirty="0" smtClean="0">
                <a:latin typeface="+mn-lt"/>
              </a:rPr>
              <a:t> 2015 </a:t>
            </a:r>
            <a:endParaRPr lang="fr-BE" sz="1200" dirty="0">
              <a:latin typeface="+mn-lt"/>
            </a:endParaRPr>
          </a:p>
        </p:txBody>
      </p:sp>
    </p:spTree>
    <p:extLst>
      <p:ext uri="{BB962C8B-B14F-4D97-AF65-F5344CB8AC3E}">
        <p14:creationId xmlns:p14="http://schemas.microsoft.com/office/powerpoint/2010/main" val="1173635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  </a:t>
            </a:r>
            <a:r>
              <a:rPr lang="fr-FR" noProof="0" dirty="0" err="1" smtClean="0"/>
              <a:t>IoT</a:t>
            </a:r>
            <a:r>
              <a:rPr lang="fr-FR" noProof="0" dirty="0" smtClean="0"/>
              <a:t> </a:t>
            </a:r>
            <a:r>
              <a:rPr lang="fr-FR" noProof="0" dirty="0" err="1" smtClean="0"/>
              <a:t>Layers</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14</a:t>
            </a:fld>
            <a:endParaRPr lang="en-US" dirty="0"/>
          </a:p>
        </p:txBody>
      </p:sp>
      <p:sp>
        <p:nvSpPr>
          <p:cNvPr id="3" name="Rectangle à coins arrondis 2"/>
          <p:cNvSpPr/>
          <p:nvPr/>
        </p:nvSpPr>
        <p:spPr>
          <a:xfrm>
            <a:off x="499912" y="611030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err="1" smtClean="0"/>
              <a:t>Objects</a:t>
            </a:r>
            <a:endParaRPr lang="fr-BE" dirty="0"/>
          </a:p>
        </p:txBody>
      </p:sp>
      <p:sp>
        <p:nvSpPr>
          <p:cNvPr id="7" name="Rectangle à coins arrondis 6"/>
          <p:cNvSpPr/>
          <p:nvPr/>
        </p:nvSpPr>
        <p:spPr>
          <a:xfrm>
            <a:off x="392573" y="4380182"/>
            <a:ext cx="2580856" cy="511113"/>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Service Management</a:t>
            </a:r>
            <a:endParaRPr lang="fr-BE" dirty="0"/>
          </a:p>
        </p:txBody>
      </p:sp>
      <p:sp>
        <p:nvSpPr>
          <p:cNvPr id="8" name="Rectangle à coins arrondis 7"/>
          <p:cNvSpPr/>
          <p:nvPr/>
        </p:nvSpPr>
        <p:spPr>
          <a:xfrm>
            <a:off x="377673" y="2694971"/>
            <a:ext cx="2613536" cy="69356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Application Layer</a:t>
            </a:r>
            <a:endParaRPr lang="fr-BE" dirty="0"/>
          </a:p>
        </p:txBody>
      </p:sp>
      <p:sp>
        <p:nvSpPr>
          <p:cNvPr id="9" name="Rectangle à coins arrondis 8"/>
          <p:cNvSpPr/>
          <p:nvPr/>
        </p:nvSpPr>
        <p:spPr>
          <a:xfrm>
            <a:off x="369713" y="1350124"/>
            <a:ext cx="2613535" cy="611892"/>
          </a:xfrm>
          <a:prstGeom prst="round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Business Layer</a:t>
            </a:r>
            <a:endParaRPr lang="fr-BE" dirty="0"/>
          </a:p>
        </p:txBody>
      </p:sp>
      <p:cxnSp>
        <p:nvCxnSpPr>
          <p:cNvPr id="21" name="Connecteur droit avec flèche 20"/>
          <p:cNvCxnSpPr/>
          <p:nvPr/>
        </p:nvCxnSpPr>
        <p:spPr>
          <a:xfrm>
            <a:off x="1690792" y="4929738"/>
            <a:ext cx="0" cy="76273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3" name="Connecteur droit avec flèche 22"/>
          <p:cNvCxnSpPr>
            <a:stCxn id="8" idx="2"/>
            <a:endCxn id="7" idx="0"/>
          </p:cNvCxnSpPr>
          <p:nvPr/>
        </p:nvCxnSpPr>
        <p:spPr>
          <a:xfrm flipH="1">
            <a:off x="1683001" y="3388531"/>
            <a:ext cx="1440" cy="99165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9" name="Rectangle à coins arrondis 18"/>
          <p:cNvSpPr/>
          <p:nvPr/>
        </p:nvSpPr>
        <p:spPr>
          <a:xfrm>
            <a:off x="499912" y="570390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Object Abstraction </a:t>
            </a:r>
            <a:endParaRPr lang="fr-BE" dirty="0"/>
          </a:p>
        </p:txBody>
      </p:sp>
      <p:cxnSp>
        <p:nvCxnSpPr>
          <p:cNvPr id="31" name="Connecteur droit avec flèche 30"/>
          <p:cNvCxnSpPr>
            <a:stCxn id="9" idx="2"/>
            <a:endCxn id="8" idx="0"/>
          </p:cNvCxnSpPr>
          <p:nvPr/>
        </p:nvCxnSpPr>
        <p:spPr>
          <a:xfrm>
            <a:off x="1676481" y="1962016"/>
            <a:ext cx="7960" cy="73295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6" name="ZoneTexte 5"/>
          <p:cNvSpPr txBox="1"/>
          <p:nvPr/>
        </p:nvSpPr>
        <p:spPr>
          <a:xfrm>
            <a:off x="3669030" y="1737360"/>
            <a:ext cx="5017770" cy="2739211"/>
          </a:xfrm>
          <a:prstGeom prst="rect">
            <a:avLst/>
          </a:prstGeom>
          <a:noFill/>
        </p:spPr>
        <p:txBody>
          <a:bodyPr wrap="square" rtlCol="0">
            <a:spAutoFit/>
          </a:bodyPr>
          <a:lstStyle/>
          <a:p>
            <a:pPr marL="342900" indent="-342900">
              <a:buFont typeface="Arial" panose="020B0604020202020204" pitchFamily="34" charset="0"/>
              <a:buChar char="•"/>
            </a:pPr>
            <a:r>
              <a:rPr lang="fr-BE" dirty="0" smtClean="0"/>
              <a:t>Séparation des couches pas toujours nette</a:t>
            </a:r>
          </a:p>
          <a:p>
            <a:pPr marL="800100" lvl="1" indent="-342900">
              <a:buFont typeface="Wingdings" panose="05000000000000000000" pitchFamily="2" charset="2"/>
              <a:buChar char="§"/>
            </a:pPr>
            <a:r>
              <a:rPr lang="fr-BE" sz="1800" dirty="0" smtClean="0"/>
              <a:t>Suivant les problèmes, deux couches peuvent n’en constituer qu’une</a:t>
            </a:r>
            <a:endParaRPr lang="fr-BE" sz="1800" dirty="0"/>
          </a:p>
          <a:p>
            <a:endParaRPr lang="fr-BE" dirty="0" smtClean="0"/>
          </a:p>
          <a:p>
            <a:pPr marL="342900" indent="-342900">
              <a:buFont typeface="Arial" panose="020B0604020202020204" pitchFamily="34" charset="0"/>
              <a:buChar char="•"/>
            </a:pPr>
            <a:r>
              <a:rPr lang="fr-BE" dirty="0" smtClean="0"/>
              <a:t>Traitement des données </a:t>
            </a:r>
          </a:p>
          <a:p>
            <a:pPr marL="800100" lvl="1" indent="-342900">
              <a:buFont typeface="Wingdings" panose="05000000000000000000" pitchFamily="2" charset="2"/>
              <a:buChar char="§"/>
            </a:pPr>
            <a:r>
              <a:rPr lang="fr-BE" sz="1800" dirty="0" smtClean="0"/>
              <a:t>Chaque couche peut traiter certaines données, suivant ses compétences</a:t>
            </a:r>
            <a:endParaRPr lang="fr-BE" sz="1800" dirty="0"/>
          </a:p>
          <a:p>
            <a:endParaRPr lang="fr-BE" dirty="0"/>
          </a:p>
        </p:txBody>
      </p:sp>
      <p:sp>
        <p:nvSpPr>
          <p:cNvPr id="13" name="ZoneTexte 12"/>
          <p:cNvSpPr txBox="1"/>
          <p:nvPr/>
        </p:nvSpPr>
        <p:spPr>
          <a:xfrm>
            <a:off x="4602822" y="5536432"/>
            <a:ext cx="4305322" cy="769441"/>
          </a:xfrm>
          <a:prstGeom prst="rect">
            <a:avLst/>
          </a:prstGeom>
          <a:noFill/>
        </p:spPr>
        <p:txBody>
          <a:bodyPr wrap="square" rtlCol="0">
            <a:spAutoFit/>
          </a:bodyPr>
          <a:lstStyle/>
          <a:p>
            <a:r>
              <a:rPr lang="fr-BE" sz="1200" dirty="0" err="1">
                <a:latin typeface="+mn-lt"/>
              </a:rPr>
              <a:t>Ala</a:t>
            </a:r>
            <a:r>
              <a:rPr lang="fr-BE" sz="1200" dirty="0">
                <a:latin typeface="+mn-lt"/>
              </a:rPr>
              <a:t> </a:t>
            </a:r>
            <a:r>
              <a:rPr lang="fr-BE" sz="1200" dirty="0" smtClean="0">
                <a:latin typeface="+mn-lt"/>
              </a:rPr>
              <a:t>Al-</a:t>
            </a:r>
            <a:r>
              <a:rPr lang="fr-BE" sz="1200" dirty="0" err="1" smtClean="0">
                <a:latin typeface="+mn-lt"/>
              </a:rPr>
              <a:t>Fuqaha</a:t>
            </a:r>
            <a:r>
              <a:rPr lang="fr-BE" sz="1200" dirty="0" smtClean="0">
                <a:latin typeface="+mn-lt"/>
              </a:rPr>
              <a:t>,</a:t>
            </a:r>
            <a:r>
              <a:rPr lang="nl-NL" dirty="0">
                <a:latin typeface="+mn-lt"/>
              </a:rPr>
              <a:t> </a:t>
            </a:r>
            <a:r>
              <a:rPr lang="nl-NL" sz="1200" dirty="0" err="1">
                <a:latin typeface="+mn-lt"/>
              </a:rPr>
              <a:t>Mohsen</a:t>
            </a:r>
            <a:r>
              <a:rPr lang="nl-NL" sz="1200" dirty="0">
                <a:latin typeface="+mn-lt"/>
              </a:rPr>
              <a:t> </a:t>
            </a:r>
            <a:r>
              <a:rPr lang="nl-NL" sz="1200" dirty="0" err="1">
                <a:latin typeface="+mn-lt"/>
              </a:rPr>
              <a:t>Guizani</a:t>
            </a:r>
            <a:r>
              <a:rPr lang="nl-NL" sz="1200" dirty="0" smtClean="0">
                <a:latin typeface="+mn-lt"/>
              </a:rPr>
              <a:t>,, </a:t>
            </a:r>
            <a:r>
              <a:rPr lang="nl-NL" sz="1200" dirty="0" err="1">
                <a:latin typeface="+mn-lt"/>
              </a:rPr>
              <a:t>Mehdi</a:t>
            </a:r>
            <a:r>
              <a:rPr lang="nl-NL" sz="1200" dirty="0">
                <a:latin typeface="+mn-lt"/>
              </a:rPr>
              <a:t> </a:t>
            </a:r>
            <a:r>
              <a:rPr lang="nl-NL" sz="1200" dirty="0" err="1" smtClean="0">
                <a:latin typeface="+mn-lt"/>
              </a:rPr>
              <a:t>Mohammadi</a:t>
            </a:r>
            <a:r>
              <a:rPr lang="nl-NL" sz="1200" dirty="0" smtClean="0">
                <a:latin typeface="+mn-lt"/>
              </a:rPr>
              <a:t> ,</a:t>
            </a:r>
            <a:r>
              <a:rPr lang="fr-BE" sz="1200" dirty="0" smtClean="0">
                <a:latin typeface="+mn-lt"/>
              </a:rPr>
              <a:t>Mohammed </a:t>
            </a:r>
            <a:r>
              <a:rPr lang="fr-BE" sz="1200" dirty="0" err="1">
                <a:latin typeface="+mn-lt"/>
              </a:rPr>
              <a:t>Aledhari</a:t>
            </a:r>
            <a:r>
              <a:rPr lang="fr-BE" sz="1200" dirty="0" smtClean="0">
                <a:latin typeface="+mn-lt"/>
              </a:rPr>
              <a:t>, </a:t>
            </a:r>
            <a:r>
              <a:rPr lang="fr-BE" sz="1200" dirty="0">
                <a:latin typeface="+mn-lt"/>
              </a:rPr>
              <a:t>and Moussa </a:t>
            </a:r>
            <a:r>
              <a:rPr lang="fr-BE" sz="1200" dirty="0" err="1" smtClean="0">
                <a:latin typeface="+mn-lt"/>
              </a:rPr>
              <a:t>Ayyash</a:t>
            </a:r>
            <a:r>
              <a:rPr lang="fr-BE" sz="1200" dirty="0">
                <a:latin typeface="+mn-lt"/>
              </a:rPr>
              <a:t> </a:t>
            </a:r>
            <a:r>
              <a:rPr lang="fr-BE" sz="1200" dirty="0" smtClean="0">
                <a:latin typeface="+mn-lt"/>
              </a:rPr>
              <a:t>in </a:t>
            </a:r>
            <a:r>
              <a:rPr lang="en-US" sz="1200" dirty="0">
                <a:latin typeface="+mn-lt"/>
              </a:rPr>
              <a:t>Internet of Things: A Survey on </a:t>
            </a:r>
            <a:r>
              <a:rPr lang="en-US" sz="1200" dirty="0" smtClean="0">
                <a:latin typeface="+mn-lt"/>
              </a:rPr>
              <a:t>Enabling</a:t>
            </a:r>
            <a:r>
              <a:rPr lang="fr-BE" sz="1200" dirty="0" smtClean="0">
                <a:latin typeface="+mn-lt"/>
              </a:rPr>
              <a:t>Technologies</a:t>
            </a:r>
            <a:r>
              <a:rPr lang="fr-BE" sz="1200" dirty="0">
                <a:latin typeface="+mn-lt"/>
              </a:rPr>
              <a:t>, </a:t>
            </a:r>
            <a:r>
              <a:rPr lang="fr-BE" sz="1200" dirty="0" err="1">
                <a:latin typeface="+mn-lt"/>
              </a:rPr>
              <a:t>Protocols</a:t>
            </a:r>
            <a:r>
              <a:rPr lang="fr-BE" sz="1200" dirty="0">
                <a:latin typeface="+mn-lt"/>
              </a:rPr>
              <a:t>, and Applications</a:t>
            </a:r>
            <a:r>
              <a:rPr lang="fr-BE" sz="1200" dirty="0" smtClean="0">
                <a:latin typeface="+mn-lt"/>
              </a:rPr>
              <a:t> 2015 </a:t>
            </a:r>
            <a:endParaRPr lang="fr-BE" sz="1200" dirty="0">
              <a:latin typeface="+mn-lt"/>
            </a:endParaRPr>
          </a:p>
        </p:txBody>
      </p:sp>
    </p:spTree>
    <p:extLst>
      <p:ext uri="{BB962C8B-B14F-4D97-AF65-F5344CB8AC3E}">
        <p14:creationId xmlns:p14="http://schemas.microsoft.com/office/powerpoint/2010/main" val="15268088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buClr>
                <a:srgbClr val="36A63A"/>
              </a:buClr>
            </a:pPr>
            <a:r>
              <a:rPr lang="fr-FR" noProof="0" dirty="0" smtClean="0"/>
              <a:t>Exemple</a:t>
            </a:r>
            <a:endParaRPr lang="fr-FR" noProof="0" dirty="0">
              <a:solidFill>
                <a:schemeClr val="tx1"/>
              </a:solidFill>
            </a:endParaRPr>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15</a:t>
            </a:fld>
            <a:endParaRPr lang="en-US" dirty="0"/>
          </a:p>
        </p:txBody>
      </p:sp>
      <p:pic>
        <p:nvPicPr>
          <p:cNvPr id="3" name="Image 2"/>
          <p:cNvPicPr>
            <a:picLocks noChangeAspect="1"/>
          </p:cNvPicPr>
          <p:nvPr/>
        </p:nvPicPr>
        <p:blipFill>
          <a:blip r:embed="rId2"/>
          <a:stretch>
            <a:fillRect/>
          </a:stretch>
        </p:blipFill>
        <p:spPr>
          <a:xfrm>
            <a:off x="323528" y="1300844"/>
            <a:ext cx="8507288" cy="4864460"/>
          </a:xfrm>
          <a:prstGeom prst="rect">
            <a:avLst/>
          </a:prstGeom>
        </p:spPr>
      </p:pic>
      <p:sp>
        <p:nvSpPr>
          <p:cNvPr id="5" name="ZoneTexte 4"/>
          <p:cNvSpPr txBox="1"/>
          <p:nvPr/>
        </p:nvSpPr>
        <p:spPr>
          <a:xfrm>
            <a:off x="457200" y="6021288"/>
            <a:ext cx="7931224" cy="584775"/>
          </a:xfrm>
          <a:prstGeom prst="rect">
            <a:avLst/>
          </a:prstGeom>
          <a:noFill/>
        </p:spPr>
        <p:txBody>
          <a:bodyPr wrap="square" rtlCol="0">
            <a:spAutoFit/>
          </a:bodyPr>
          <a:lstStyle/>
          <a:p>
            <a:r>
              <a:rPr lang="fr-BE" sz="1200" dirty="0" err="1">
                <a:latin typeface="+mn-lt"/>
              </a:rPr>
              <a:t>Ala</a:t>
            </a:r>
            <a:r>
              <a:rPr lang="fr-BE" sz="1200" dirty="0">
                <a:latin typeface="+mn-lt"/>
              </a:rPr>
              <a:t> </a:t>
            </a:r>
            <a:r>
              <a:rPr lang="fr-BE" sz="1200" dirty="0" smtClean="0">
                <a:latin typeface="+mn-lt"/>
              </a:rPr>
              <a:t>Al-</a:t>
            </a:r>
            <a:r>
              <a:rPr lang="fr-BE" sz="1200" dirty="0" err="1" smtClean="0">
                <a:latin typeface="+mn-lt"/>
              </a:rPr>
              <a:t>Fuqaha</a:t>
            </a:r>
            <a:r>
              <a:rPr lang="fr-BE" sz="1200" dirty="0" smtClean="0">
                <a:latin typeface="+mn-lt"/>
              </a:rPr>
              <a:t>,</a:t>
            </a:r>
            <a:r>
              <a:rPr lang="nl-NL" dirty="0">
                <a:latin typeface="+mn-lt"/>
              </a:rPr>
              <a:t> </a:t>
            </a:r>
            <a:r>
              <a:rPr lang="nl-NL" sz="1200" dirty="0" err="1">
                <a:latin typeface="+mn-lt"/>
              </a:rPr>
              <a:t>Mohsen</a:t>
            </a:r>
            <a:r>
              <a:rPr lang="nl-NL" sz="1200" dirty="0">
                <a:latin typeface="+mn-lt"/>
              </a:rPr>
              <a:t> </a:t>
            </a:r>
            <a:r>
              <a:rPr lang="nl-NL" sz="1200" dirty="0" err="1">
                <a:latin typeface="+mn-lt"/>
              </a:rPr>
              <a:t>Guizani</a:t>
            </a:r>
            <a:r>
              <a:rPr lang="nl-NL" sz="1200" dirty="0" smtClean="0">
                <a:latin typeface="+mn-lt"/>
              </a:rPr>
              <a:t>,, </a:t>
            </a:r>
            <a:r>
              <a:rPr lang="nl-NL" sz="1200" dirty="0" err="1">
                <a:latin typeface="+mn-lt"/>
              </a:rPr>
              <a:t>Mehdi</a:t>
            </a:r>
            <a:r>
              <a:rPr lang="nl-NL" sz="1200" dirty="0">
                <a:latin typeface="+mn-lt"/>
              </a:rPr>
              <a:t> </a:t>
            </a:r>
            <a:r>
              <a:rPr lang="nl-NL" sz="1200" dirty="0" err="1" smtClean="0">
                <a:latin typeface="+mn-lt"/>
              </a:rPr>
              <a:t>Mohammadi</a:t>
            </a:r>
            <a:r>
              <a:rPr lang="nl-NL" sz="1200" dirty="0" smtClean="0">
                <a:latin typeface="+mn-lt"/>
              </a:rPr>
              <a:t> ,</a:t>
            </a:r>
            <a:r>
              <a:rPr lang="fr-BE" sz="1200" dirty="0" smtClean="0">
                <a:latin typeface="+mn-lt"/>
              </a:rPr>
              <a:t>Mohammed </a:t>
            </a:r>
            <a:r>
              <a:rPr lang="fr-BE" sz="1200" dirty="0" err="1">
                <a:latin typeface="+mn-lt"/>
              </a:rPr>
              <a:t>Aledhari</a:t>
            </a:r>
            <a:r>
              <a:rPr lang="fr-BE" sz="1200" dirty="0" smtClean="0">
                <a:latin typeface="+mn-lt"/>
              </a:rPr>
              <a:t>, </a:t>
            </a:r>
            <a:r>
              <a:rPr lang="fr-BE" sz="1200" dirty="0">
                <a:latin typeface="+mn-lt"/>
              </a:rPr>
              <a:t>and Moussa </a:t>
            </a:r>
            <a:r>
              <a:rPr lang="fr-BE" sz="1200" dirty="0" err="1" smtClean="0">
                <a:latin typeface="+mn-lt"/>
              </a:rPr>
              <a:t>Ayyash</a:t>
            </a:r>
            <a:r>
              <a:rPr lang="fr-BE" sz="1200" dirty="0">
                <a:latin typeface="+mn-lt"/>
              </a:rPr>
              <a:t> </a:t>
            </a:r>
            <a:r>
              <a:rPr lang="fr-BE" sz="1200" dirty="0" smtClean="0">
                <a:latin typeface="+mn-lt"/>
              </a:rPr>
              <a:t>in </a:t>
            </a:r>
            <a:r>
              <a:rPr lang="en-US" sz="1200" dirty="0">
                <a:latin typeface="+mn-lt"/>
              </a:rPr>
              <a:t>Internet of Things: A Survey on </a:t>
            </a:r>
            <a:r>
              <a:rPr lang="en-US" sz="1200" dirty="0" smtClean="0">
                <a:latin typeface="+mn-lt"/>
              </a:rPr>
              <a:t>Enabling</a:t>
            </a:r>
            <a:r>
              <a:rPr lang="fr-BE" sz="1200" dirty="0" smtClean="0">
                <a:latin typeface="+mn-lt"/>
              </a:rPr>
              <a:t>Technologies</a:t>
            </a:r>
            <a:r>
              <a:rPr lang="fr-BE" sz="1200" dirty="0">
                <a:latin typeface="+mn-lt"/>
              </a:rPr>
              <a:t>, </a:t>
            </a:r>
            <a:r>
              <a:rPr lang="fr-BE" sz="1200" dirty="0" err="1">
                <a:latin typeface="+mn-lt"/>
              </a:rPr>
              <a:t>Protocols</a:t>
            </a:r>
            <a:r>
              <a:rPr lang="fr-BE" sz="1200" dirty="0">
                <a:latin typeface="+mn-lt"/>
              </a:rPr>
              <a:t>, and Applications</a:t>
            </a:r>
            <a:r>
              <a:rPr lang="fr-BE" sz="1200" dirty="0" smtClean="0">
                <a:latin typeface="+mn-lt"/>
              </a:rPr>
              <a:t> 2015 </a:t>
            </a:r>
            <a:endParaRPr lang="fr-BE" sz="1200" dirty="0">
              <a:latin typeface="+mn-lt"/>
            </a:endParaRPr>
          </a:p>
        </p:txBody>
      </p:sp>
    </p:spTree>
    <p:extLst>
      <p:ext uri="{BB962C8B-B14F-4D97-AF65-F5344CB8AC3E}">
        <p14:creationId xmlns:p14="http://schemas.microsoft.com/office/powerpoint/2010/main" val="1740008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51520" y="2636911"/>
            <a:ext cx="3168352" cy="3938349"/>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fr-FR" dirty="0" smtClean="0"/>
              <a:t>Aspects Techniques</a:t>
            </a:r>
            <a:endParaRPr lang="fr-FR" dirty="0"/>
          </a:p>
        </p:txBody>
      </p:sp>
      <p:sp>
        <p:nvSpPr>
          <p:cNvPr id="2" name="Titre 1"/>
          <p:cNvSpPr>
            <a:spLocks noGrp="1"/>
          </p:cNvSpPr>
          <p:nvPr>
            <p:ph type="title"/>
          </p:nvPr>
        </p:nvSpPr>
        <p:spPr/>
        <p:txBody>
          <a:bodyPr/>
          <a:lstStyle/>
          <a:p>
            <a:r>
              <a:rPr lang="fr-FR" noProof="0" dirty="0" smtClean="0"/>
              <a:t>  Projet GERAS</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16</a:t>
            </a:fld>
            <a:endParaRPr lang="en-US" dirty="0"/>
          </a:p>
        </p:txBody>
      </p:sp>
      <p:sp>
        <p:nvSpPr>
          <p:cNvPr id="3" name="Rectangle à coins arrondis 2"/>
          <p:cNvSpPr/>
          <p:nvPr/>
        </p:nvSpPr>
        <p:spPr>
          <a:xfrm>
            <a:off x="499912" y="611030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err="1" smtClean="0"/>
              <a:t>Objects</a:t>
            </a:r>
            <a:endParaRPr lang="fr-BE" dirty="0"/>
          </a:p>
        </p:txBody>
      </p:sp>
      <p:sp>
        <p:nvSpPr>
          <p:cNvPr id="7" name="Rectangle à coins arrondis 6"/>
          <p:cNvSpPr/>
          <p:nvPr/>
        </p:nvSpPr>
        <p:spPr>
          <a:xfrm>
            <a:off x="518303" y="4380182"/>
            <a:ext cx="2580856" cy="511113"/>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Service Management</a:t>
            </a:r>
            <a:endParaRPr lang="fr-BE" dirty="0"/>
          </a:p>
        </p:txBody>
      </p:sp>
      <p:sp>
        <p:nvSpPr>
          <p:cNvPr id="8" name="Rectangle à coins arrondis 7"/>
          <p:cNvSpPr/>
          <p:nvPr/>
        </p:nvSpPr>
        <p:spPr>
          <a:xfrm>
            <a:off x="499368" y="2919093"/>
            <a:ext cx="2613536" cy="69356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Application Layer</a:t>
            </a:r>
            <a:endParaRPr lang="fr-BE" dirty="0"/>
          </a:p>
        </p:txBody>
      </p:sp>
      <p:sp>
        <p:nvSpPr>
          <p:cNvPr id="9" name="Rectangle à coins arrondis 8"/>
          <p:cNvSpPr/>
          <p:nvPr/>
        </p:nvSpPr>
        <p:spPr>
          <a:xfrm>
            <a:off x="518303" y="1498714"/>
            <a:ext cx="2613535" cy="611892"/>
          </a:xfrm>
          <a:prstGeom prst="round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Business Layer</a:t>
            </a:r>
            <a:endParaRPr lang="fr-BE" dirty="0"/>
          </a:p>
        </p:txBody>
      </p:sp>
      <p:sp>
        <p:nvSpPr>
          <p:cNvPr id="13" name="ZoneTexte 12"/>
          <p:cNvSpPr txBox="1"/>
          <p:nvPr/>
        </p:nvSpPr>
        <p:spPr>
          <a:xfrm>
            <a:off x="183684" y="5111376"/>
            <a:ext cx="2448272" cy="400110"/>
          </a:xfrm>
          <a:prstGeom prst="rect">
            <a:avLst/>
          </a:prstGeom>
          <a:noFill/>
        </p:spPr>
        <p:txBody>
          <a:bodyPr wrap="square" rtlCol="0">
            <a:spAutoFit/>
          </a:bodyPr>
          <a:lstStyle/>
          <a:p>
            <a:r>
              <a:rPr lang="fr-FR" dirty="0" smtClean="0"/>
              <a:t>Infrastructure Layer</a:t>
            </a:r>
            <a:endParaRPr lang="fr-FR" dirty="0"/>
          </a:p>
        </p:txBody>
      </p:sp>
      <p:cxnSp>
        <p:nvCxnSpPr>
          <p:cNvPr id="21" name="Connecteur droit avec flèche 20"/>
          <p:cNvCxnSpPr/>
          <p:nvPr/>
        </p:nvCxnSpPr>
        <p:spPr>
          <a:xfrm>
            <a:off x="1782232" y="4941168"/>
            <a:ext cx="0" cy="76273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2" name="ZoneTexte 21"/>
          <p:cNvSpPr txBox="1"/>
          <p:nvPr/>
        </p:nvSpPr>
        <p:spPr>
          <a:xfrm>
            <a:off x="434044" y="3877118"/>
            <a:ext cx="2448272" cy="400110"/>
          </a:xfrm>
          <a:prstGeom prst="rect">
            <a:avLst/>
          </a:prstGeom>
          <a:noFill/>
        </p:spPr>
        <p:txBody>
          <a:bodyPr wrap="square" rtlCol="0">
            <a:spAutoFit/>
          </a:bodyPr>
          <a:lstStyle/>
          <a:p>
            <a:r>
              <a:rPr lang="fr-FR" dirty="0" smtClean="0"/>
              <a:t>Application Layer</a:t>
            </a:r>
            <a:endParaRPr lang="fr-FR" dirty="0"/>
          </a:p>
        </p:txBody>
      </p:sp>
      <p:cxnSp>
        <p:nvCxnSpPr>
          <p:cNvPr id="23" name="Connecteur droit avec flèche 22"/>
          <p:cNvCxnSpPr>
            <a:endCxn id="7" idx="0"/>
          </p:cNvCxnSpPr>
          <p:nvPr/>
        </p:nvCxnSpPr>
        <p:spPr>
          <a:xfrm>
            <a:off x="1808731" y="3645024"/>
            <a:ext cx="0" cy="73515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9" name="Rectangle à coins arrondis 18"/>
          <p:cNvSpPr/>
          <p:nvPr/>
        </p:nvSpPr>
        <p:spPr>
          <a:xfrm>
            <a:off x="499912" y="570390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Object Abstraction </a:t>
            </a:r>
            <a:endParaRPr lang="fr-BE" dirty="0"/>
          </a:p>
        </p:txBody>
      </p:sp>
      <p:cxnSp>
        <p:nvCxnSpPr>
          <p:cNvPr id="31" name="Connecteur droit avec flèche 30"/>
          <p:cNvCxnSpPr>
            <a:stCxn id="9" idx="2"/>
            <a:endCxn id="11" idx="2"/>
          </p:cNvCxnSpPr>
          <p:nvPr/>
        </p:nvCxnSpPr>
        <p:spPr>
          <a:xfrm flipH="1">
            <a:off x="1809463" y="2110606"/>
            <a:ext cx="15608" cy="86005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36" name="Ellipse 35"/>
          <p:cNvSpPr/>
          <p:nvPr/>
        </p:nvSpPr>
        <p:spPr>
          <a:xfrm>
            <a:off x="4572000" y="1804659"/>
            <a:ext cx="2808312" cy="58189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fr-BE" dirty="0" smtClean="0"/>
              <a:t>GERAS</a:t>
            </a:r>
            <a:endParaRPr lang="fr-BE" dirty="0"/>
          </a:p>
        </p:txBody>
      </p:sp>
      <p:sp>
        <p:nvSpPr>
          <p:cNvPr id="5" name="Accolade fermante 4"/>
          <p:cNvSpPr/>
          <p:nvPr/>
        </p:nvSpPr>
        <p:spPr>
          <a:xfrm>
            <a:off x="3542990" y="1509645"/>
            <a:ext cx="1016851" cy="141529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10" name="ZoneTexte 9"/>
          <p:cNvSpPr txBox="1"/>
          <p:nvPr/>
        </p:nvSpPr>
        <p:spPr>
          <a:xfrm>
            <a:off x="4211960" y="2996952"/>
            <a:ext cx="4608512" cy="2246769"/>
          </a:xfrm>
          <a:prstGeom prst="rect">
            <a:avLst/>
          </a:prstGeom>
          <a:noFill/>
        </p:spPr>
        <p:txBody>
          <a:bodyPr wrap="square" rtlCol="0">
            <a:spAutoFit/>
          </a:bodyPr>
          <a:lstStyle/>
          <a:p>
            <a:pPr marL="457200" indent="-457200">
              <a:buAutoNum type="arabicPeriod"/>
            </a:pPr>
            <a:r>
              <a:rPr lang="fr-FR" dirty="0" smtClean="0"/>
              <a:t>Définir un langage haut niveau pour capturer les scénarios intéressants</a:t>
            </a:r>
          </a:p>
          <a:p>
            <a:pPr marL="457200" indent="-457200">
              <a:buAutoNum type="arabicPeriod"/>
            </a:pPr>
            <a:endParaRPr lang="fr-FR" dirty="0"/>
          </a:p>
          <a:p>
            <a:pPr marL="457200" indent="-457200">
              <a:buAutoNum type="arabicPeriod"/>
            </a:pPr>
            <a:r>
              <a:rPr lang="fr-FR" dirty="0" smtClean="0"/>
              <a:t>Fournir une interface interopérable pour mapper ce langage avec les couches inférieures</a:t>
            </a:r>
            <a:endParaRPr lang="fr-FR" dirty="0"/>
          </a:p>
        </p:txBody>
      </p:sp>
      <p:sp>
        <p:nvSpPr>
          <p:cNvPr id="11" name="ZoneTexte 10"/>
          <p:cNvSpPr txBox="1"/>
          <p:nvPr/>
        </p:nvSpPr>
        <p:spPr>
          <a:xfrm>
            <a:off x="252844" y="2570552"/>
            <a:ext cx="3113237" cy="400110"/>
          </a:xfrm>
          <a:prstGeom prst="rect">
            <a:avLst/>
          </a:prstGeom>
          <a:noFill/>
        </p:spPr>
        <p:txBody>
          <a:bodyPr wrap="square" rtlCol="0">
            <a:spAutoFit/>
          </a:bodyPr>
          <a:lstStyle/>
          <a:p>
            <a:pPr algn="ctr"/>
            <a:r>
              <a:rPr lang="fr-FR" dirty="0"/>
              <a:t>Aspects Techniques</a:t>
            </a:r>
          </a:p>
        </p:txBody>
      </p:sp>
    </p:spTree>
    <p:extLst>
      <p:ext uri="{BB962C8B-B14F-4D97-AF65-F5344CB8AC3E}">
        <p14:creationId xmlns:p14="http://schemas.microsoft.com/office/powerpoint/2010/main" val="824282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7" grpId="0" animBg="1"/>
      <p:bldP spid="8" grpId="0" animBg="1"/>
      <p:bldP spid="9" grpId="0" animBg="1"/>
      <p:bldP spid="13" grpId="0"/>
      <p:bldP spid="22" grpId="0"/>
      <p:bldP spid="19" grpId="0" animBg="1"/>
      <p:bldP spid="36" grpId="0" animBg="1"/>
      <p:bldP spid="5" grpId="0" animBg="1"/>
      <p:bldP spid="10"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a:defRPr/>
            </a:pPr>
            <a:fld id="{326C6059-A255-C24B-AAEC-93A3405961B0}" type="slidenum">
              <a:rPr lang="en-US" smtClean="0"/>
              <a:pPr>
                <a:defRPr/>
              </a:pPr>
              <a:t>17</a:t>
            </a:fld>
            <a:endParaRPr lang="en-US" dirty="0"/>
          </a:p>
        </p:txBody>
      </p:sp>
      <p:sp>
        <p:nvSpPr>
          <p:cNvPr id="3" name="Titre 2"/>
          <p:cNvSpPr>
            <a:spLocks noGrp="1"/>
          </p:cNvSpPr>
          <p:nvPr>
            <p:ph type="title"/>
          </p:nvPr>
        </p:nvSpPr>
        <p:spPr/>
        <p:txBody>
          <a:bodyPr/>
          <a:lstStyle/>
          <a:p>
            <a:r>
              <a:rPr lang="fr-FR" noProof="0" dirty="0" smtClean="0"/>
              <a:t>PROBLEMATIQUES EN </a:t>
            </a:r>
            <a:r>
              <a:rPr lang="fr-FR" noProof="0" dirty="0" err="1" smtClean="0"/>
              <a:t>IoT</a:t>
            </a:r>
            <a:endParaRPr lang="fr-FR" noProof="0" dirty="0"/>
          </a:p>
        </p:txBody>
      </p:sp>
    </p:spTree>
    <p:extLst>
      <p:ext uri="{BB962C8B-B14F-4D97-AF65-F5344CB8AC3E}">
        <p14:creationId xmlns:p14="http://schemas.microsoft.com/office/powerpoint/2010/main" val="16209574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Complexité</a:t>
            </a:r>
            <a:endParaRPr lang="fr-FR" noProof="0" dirty="0"/>
          </a:p>
        </p:txBody>
      </p:sp>
      <p:sp>
        <p:nvSpPr>
          <p:cNvPr id="3" name="Espace réservé du contenu 2"/>
          <p:cNvSpPr>
            <a:spLocks noGrp="1"/>
          </p:cNvSpPr>
          <p:nvPr>
            <p:ph idx="1"/>
          </p:nvPr>
        </p:nvSpPr>
        <p:spPr>
          <a:xfrm>
            <a:off x="457200" y="1317104"/>
            <a:ext cx="8363272" cy="5058078"/>
          </a:xfrm>
        </p:spPr>
        <p:txBody>
          <a:bodyPr/>
          <a:lstStyle/>
          <a:p>
            <a:endParaRPr lang="fr-FR" noProof="0" dirty="0" smtClean="0"/>
          </a:p>
          <a:p>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18</a:t>
            </a:fld>
            <a:endParaRPr lang="en-US" dirty="0"/>
          </a:p>
        </p:txBody>
      </p:sp>
      <p:sp>
        <p:nvSpPr>
          <p:cNvPr id="6" name="ZoneTexte 5"/>
          <p:cNvSpPr txBox="1"/>
          <p:nvPr/>
        </p:nvSpPr>
        <p:spPr>
          <a:xfrm>
            <a:off x="457200" y="5226739"/>
            <a:ext cx="8184180" cy="954107"/>
          </a:xfrm>
          <a:prstGeom prst="rect">
            <a:avLst/>
          </a:prstGeom>
          <a:noFill/>
        </p:spPr>
        <p:txBody>
          <a:bodyPr wrap="square" rtlCol="0">
            <a:spAutoFit/>
          </a:bodyPr>
          <a:lstStyle/>
          <a:p>
            <a:r>
              <a:rPr lang="fr-BE" sz="2800" b="1" dirty="0">
                <a:solidFill>
                  <a:srgbClr val="FF0000"/>
                </a:solidFill>
              </a:rPr>
              <a:t>Comment manipuler les objets d’une manière simple </a:t>
            </a:r>
            <a:r>
              <a:rPr lang="fr-BE" sz="2800" b="1" dirty="0" smtClean="0">
                <a:solidFill>
                  <a:srgbClr val="FF0000"/>
                </a:solidFill>
              </a:rPr>
              <a:t>et facile?</a:t>
            </a:r>
            <a:endParaRPr lang="fr-BE" sz="2800" b="1" dirty="0">
              <a:solidFill>
                <a:srgbClr val="FF0000"/>
              </a:solidFill>
            </a:endParaRPr>
          </a:p>
        </p:txBody>
      </p:sp>
      <p:sp>
        <p:nvSpPr>
          <p:cNvPr id="13" name="Rectangle à coins arrondis 12"/>
          <p:cNvSpPr/>
          <p:nvPr/>
        </p:nvSpPr>
        <p:spPr>
          <a:xfrm>
            <a:off x="7274404" y="1406956"/>
            <a:ext cx="1440160" cy="108012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fr-BE"/>
          </a:p>
        </p:txBody>
      </p:sp>
      <p:sp>
        <p:nvSpPr>
          <p:cNvPr id="14" name="Rectangle à coins arrondis 13"/>
          <p:cNvSpPr/>
          <p:nvPr/>
        </p:nvSpPr>
        <p:spPr>
          <a:xfrm>
            <a:off x="7291380" y="2723564"/>
            <a:ext cx="1440160" cy="108012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fr-BE"/>
          </a:p>
        </p:txBody>
      </p:sp>
      <p:sp>
        <p:nvSpPr>
          <p:cNvPr id="15" name="Rectangle à coins arrondis 14"/>
          <p:cNvSpPr/>
          <p:nvPr/>
        </p:nvSpPr>
        <p:spPr>
          <a:xfrm>
            <a:off x="7274404" y="4028236"/>
            <a:ext cx="1440160" cy="108012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fr-BE"/>
          </a:p>
        </p:txBody>
      </p:sp>
      <p:pic>
        <p:nvPicPr>
          <p:cNvPr id="16" name="Imag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0786" y="1582526"/>
            <a:ext cx="1127396" cy="740916"/>
          </a:xfrm>
          <a:prstGeom prst="rect">
            <a:avLst/>
          </a:prstGeom>
        </p:spPr>
      </p:pic>
      <p:pic>
        <p:nvPicPr>
          <p:cNvPr id="17" name="Imag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2436" y="2831576"/>
            <a:ext cx="864096" cy="864096"/>
          </a:xfrm>
          <a:prstGeom prst="rect">
            <a:avLst/>
          </a:prstGeom>
        </p:spPr>
      </p:pic>
      <p:pic>
        <p:nvPicPr>
          <p:cNvPr id="18" name="Imag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2436" y="4188460"/>
            <a:ext cx="989634" cy="784535"/>
          </a:xfrm>
          <a:prstGeom prst="rect">
            <a:avLst/>
          </a:prstGeom>
        </p:spPr>
      </p:pic>
      <p:sp>
        <p:nvSpPr>
          <p:cNvPr id="19" name="ZoneTexte 18"/>
          <p:cNvSpPr txBox="1"/>
          <p:nvPr/>
        </p:nvSpPr>
        <p:spPr>
          <a:xfrm>
            <a:off x="539552" y="1700808"/>
            <a:ext cx="6048672" cy="2554545"/>
          </a:xfrm>
          <a:prstGeom prst="rect">
            <a:avLst/>
          </a:prstGeom>
          <a:noFill/>
        </p:spPr>
        <p:txBody>
          <a:bodyPr wrap="square" rtlCol="0">
            <a:spAutoFit/>
          </a:bodyPr>
          <a:lstStyle/>
          <a:p>
            <a:r>
              <a:rPr lang="fr-BE" dirty="0" smtClean="0"/>
              <a:t>Manipuler les </a:t>
            </a:r>
            <a:r>
              <a:rPr lang="fr-BE" dirty="0"/>
              <a:t>objets</a:t>
            </a:r>
            <a:r>
              <a:rPr lang="fr-BE" dirty="0" smtClean="0"/>
              <a:t> dans l’internet des objets est complexe  :</a:t>
            </a:r>
          </a:p>
          <a:p>
            <a:endParaRPr lang="fr-BE" dirty="0"/>
          </a:p>
          <a:p>
            <a:pPr marL="342900" indent="-342900">
              <a:buFontTx/>
              <a:buChar char="-"/>
            </a:pPr>
            <a:r>
              <a:rPr lang="fr-BE" dirty="0" smtClean="0"/>
              <a:t>Utiliser plusieurs protocoles d’application.   </a:t>
            </a:r>
          </a:p>
          <a:p>
            <a:pPr marL="342900" indent="-342900">
              <a:buFontTx/>
              <a:buChar char="-"/>
            </a:pPr>
            <a:endParaRPr lang="fr-BE" dirty="0" smtClean="0"/>
          </a:p>
          <a:p>
            <a:pPr marL="342900" indent="-342900">
              <a:buFontTx/>
              <a:buChar char="-"/>
            </a:pPr>
            <a:r>
              <a:rPr lang="fr-BE" dirty="0" smtClean="0"/>
              <a:t>Utiliser les protocoles de services .</a:t>
            </a:r>
          </a:p>
          <a:p>
            <a:pPr marL="342900" indent="-342900">
              <a:buFontTx/>
              <a:buChar char="-"/>
            </a:pPr>
            <a:endParaRPr lang="fr-BE" dirty="0"/>
          </a:p>
          <a:p>
            <a:pPr marL="342900" indent="-342900">
              <a:buFontTx/>
              <a:buChar char="-"/>
            </a:pPr>
            <a:r>
              <a:rPr lang="fr-BE" dirty="0"/>
              <a:t>Utiliser les </a:t>
            </a:r>
            <a:r>
              <a:rPr lang="fr-BE" dirty="0" smtClean="0"/>
              <a:t>protocoles d’ infrastructure.</a:t>
            </a:r>
            <a:endParaRPr lang="fr-BE" dirty="0"/>
          </a:p>
        </p:txBody>
      </p:sp>
    </p:spTree>
    <p:extLst>
      <p:ext uri="{BB962C8B-B14F-4D97-AF65-F5344CB8AC3E}">
        <p14:creationId xmlns:p14="http://schemas.microsoft.com/office/powerpoint/2010/main" val="2600186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Déploiement</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19</a:t>
            </a:fld>
            <a:endParaRPr lang="en-US" dirty="0"/>
          </a:p>
        </p:txBody>
      </p:sp>
      <p:sp>
        <p:nvSpPr>
          <p:cNvPr id="6" name="ZoneTexte 5"/>
          <p:cNvSpPr txBox="1"/>
          <p:nvPr/>
        </p:nvSpPr>
        <p:spPr>
          <a:xfrm>
            <a:off x="552806" y="1464528"/>
            <a:ext cx="3888432" cy="1323439"/>
          </a:xfrm>
          <a:prstGeom prst="rect">
            <a:avLst/>
          </a:prstGeom>
          <a:noFill/>
        </p:spPr>
        <p:txBody>
          <a:bodyPr wrap="square" rtlCol="0">
            <a:spAutoFit/>
          </a:bodyPr>
          <a:lstStyle/>
          <a:p>
            <a:r>
              <a:rPr lang="fr-BE" b="1" dirty="0" smtClean="0"/>
              <a:t>Home </a:t>
            </a:r>
            <a:r>
              <a:rPr lang="fr-BE" b="1" dirty="0" err="1" smtClean="0"/>
              <a:t>connected</a:t>
            </a:r>
            <a:r>
              <a:rPr lang="fr-BE" b="1" dirty="0" smtClean="0"/>
              <a:t>:</a:t>
            </a:r>
          </a:p>
          <a:p>
            <a:r>
              <a:rPr lang="fr-BE" dirty="0" err="1" smtClean="0"/>
              <a:t>Hub,Tracker,Security,Monitoring,Automation</a:t>
            </a:r>
            <a:r>
              <a:rPr lang="fr-BE" dirty="0"/>
              <a:t>.</a:t>
            </a:r>
            <a:endParaRPr lang="fr-BE" dirty="0" smtClean="0"/>
          </a:p>
          <a:p>
            <a:endParaRPr lang="fr-BE" dirty="0"/>
          </a:p>
        </p:txBody>
      </p:sp>
      <p:pic>
        <p:nvPicPr>
          <p:cNvPr id="12" name="Imag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1800" y="2017124"/>
            <a:ext cx="1008112" cy="614664"/>
          </a:xfrm>
          <a:prstGeom prst="rect">
            <a:avLst/>
          </a:prstGeom>
        </p:spPr>
      </p:pic>
      <p:pic>
        <p:nvPicPr>
          <p:cNvPr id="13" name="Imag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7500" y="1949018"/>
            <a:ext cx="792088" cy="654680"/>
          </a:xfrm>
          <a:prstGeom prst="rect">
            <a:avLst/>
          </a:prstGeom>
        </p:spPr>
      </p:pic>
      <p:pic>
        <p:nvPicPr>
          <p:cNvPr id="14" name="Imag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0392" y="1291358"/>
            <a:ext cx="490216" cy="773042"/>
          </a:xfrm>
          <a:prstGeom prst="rect">
            <a:avLst/>
          </a:prstGeom>
        </p:spPr>
      </p:pic>
      <p:pic>
        <p:nvPicPr>
          <p:cNvPr id="15" name="Imag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04248" y="1304886"/>
            <a:ext cx="972108" cy="655100"/>
          </a:xfrm>
          <a:prstGeom prst="rect">
            <a:avLst/>
          </a:prstGeom>
        </p:spPr>
      </p:pic>
      <p:pic>
        <p:nvPicPr>
          <p:cNvPr id="16" name="Imag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22398" y="1321837"/>
            <a:ext cx="1368152" cy="804411"/>
          </a:xfrm>
          <a:prstGeom prst="rect">
            <a:avLst/>
          </a:prstGeom>
        </p:spPr>
      </p:pic>
      <p:sp>
        <p:nvSpPr>
          <p:cNvPr id="17" name="ZoneTexte 16"/>
          <p:cNvSpPr txBox="1"/>
          <p:nvPr/>
        </p:nvSpPr>
        <p:spPr>
          <a:xfrm>
            <a:off x="482551" y="3067594"/>
            <a:ext cx="3816424" cy="1015663"/>
          </a:xfrm>
          <a:prstGeom prst="rect">
            <a:avLst/>
          </a:prstGeom>
          <a:noFill/>
        </p:spPr>
        <p:txBody>
          <a:bodyPr wrap="square" rtlCol="0">
            <a:spAutoFit/>
          </a:bodyPr>
          <a:lstStyle/>
          <a:p>
            <a:r>
              <a:rPr lang="fr-BE" b="1" dirty="0" smtClean="0"/>
              <a:t>Plateformes et </a:t>
            </a:r>
            <a:r>
              <a:rPr lang="fr-BE" b="1" dirty="0" err="1" smtClean="0"/>
              <a:t>enablement</a:t>
            </a:r>
            <a:r>
              <a:rPr lang="fr-BE" b="1" dirty="0" smtClean="0"/>
              <a:t>:</a:t>
            </a:r>
          </a:p>
          <a:p>
            <a:r>
              <a:rPr lang="fr-BE" dirty="0" err="1" smtClean="0"/>
              <a:t>Connectivity,Software,Sensor</a:t>
            </a:r>
            <a:r>
              <a:rPr lang="fr-BE" dirty="0" smtClean="0"/>
              <a:t> </a:t>
            </a:r>
            <a:r>
              <a:rPr lang="fr-BE" dirty="0" err="1" smtClean="0"/>
              <a:t>Network,Personal</a:t>
            </a:r>
            <a:r>
              <a:rPr lang="fr-BE" dirty="0" smtClean="0"/>
              <a:t> interface.</a:t>
            </a:r>
            <a:endParaRPr lang="fr-BE" dirty="0"/>
          </a:p>
        </p:txBody>
      </p:sp>
      <p:pic>
        <p:nvPicPr>
          <p:cNvPr id="1026" name="Picture 2" descr="http://www.thingsquare.com/style/img/thingsquare-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95268" y="3276175"/>
            <a:ext cx="2162175" cy="314326"/>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27400" y="3741534"/>
            <a:ext cx="952500" cy="485937"/>
          </a:xfrm>
          <a:prstGeom prst="rect">
            <a:avLst/>
          </a:prstGeom>
        </p:spPr>
      </p:pic>
      <p:pic>
        <p:nvPicPr>
          <p:cNvPr id="1030" name="Picture 6" descr="http://soocurious.com/fr/wp-content/uploads/2014/06/PlacemeterLogo.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74652" y="3721568"/>
            <a:ext cx="1658615" cy="45282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pbs.twimg.com/profile_images/646357596752867328/8Rg4Jv1M.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06908" y="3171085"/>
            <a:ext cx="905743" cy="55555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inova-software.com/wp-content/uploads/2014/10/Gemalto.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70557" y="3288507"/>
            <a:ext cx="1304896" cy="635688"/>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p:cNvSpPr txBox="1"/>
          <p:nvPr/>
        </p:nvSpPr>
        <p:spPr>
          <a:xfrm>
            <a:off x="508879" y="4568557"/>
            <a:ext cx="3888432" cy="1015663"/>
          </a:xfrm>
          <a:prstGeom prst="rect">
            <a:avLst/>
          </a:prstGeom>
          <a:noFill/>
        </p:spPr>
        <p:txBody>
          <a:bodyPr wrap="square" rtlCol="0">
            <a:spAutoFit/>
          </a:bodyPr>
          <a:lstStyle/>
          <a:p>
            <a:r>
              <a:rPr lang="fr-BE" b="1" dirty="0" smtClean="0"/>
              <a:t>Building blocks:</a:t>
            </a:r>
          </a:p>
          <a:p>
            <a:r>
              <a:rPr lang="fr-BE" dirty="0" smtClean="0"/>
              <a:t>Protocoles,Cloud,Mobile,M2M,</a:t>
            </a:r>
          </a:p>
          <a:p>
            <a:r>
              <a:rPr lang="fr-BE" dirty="0" err="1" smtClean="0"/>
              <a:t>Services,Telecom,WIFI</a:t>
            </a:r>
            <a:r>
              <a:rPr lang="fr-BE" dirty="0" smtClean="0"/>
              <a:t> portable</a:t>
            </a:r>
            <a:endParaRPr lang="fr-BE" dirty="0"/>
          </a:p>
        </p:txBody>
      </p:sp>
      <p:pic>
        <p:nvPicPr>
          <p:cNvPr id="1036" name="Picture 12" descr="http://www.emerald-ventures.com/fileadmin/user_upload/portfolio/portfolio-logo-detail-enocean.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95448" y="4483063"/>
            <a:ext cx="880503" cy="68853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mediatheque.orange.com/var/orange_site/storage/images/orange.com/mediatheque/changement-de-nom/logo-orange_1234/395019-1-fre-FR/Logo-Orange_1234_mediatheque-lightbox.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59874" y="5103088"/>
            <a:ext cx="554447" cy="48748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www.eboow.com/blog/wp-content/uploads/2014/12/Bluetooth-eboow.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19736" y="5088455"/>
            <a:ext cx="863823" cy="57725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s://upload.wikimedia.org/wikipedia/commons/thumb/3/32/Wi-Fi_Logo.svg/220px-Wi-Fi_Logo.svg.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90870" y="4605744"/>
            <a:ext cx="1135459" cy="39306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www.techweekeurope.co.uk/wp-content/uploads/2012/12/Zigbee-logo.jp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81880" y="5178800"/>
            <a:ext cx="861541" cy="508132"/>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s://cnet4.cbsistatic.com/hub/i/2011/10/27/a66dfbb7-fdc7-11e2-8c7c-d4ae52e62bcc/android-wallpaper5_2560x1600_1.jp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61800" y="5024895"/>
            <a:ext cx="654500" cy="624596"/>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http://www.mvnodynamics.com/wp-content/uploads/2014/04/goodspeed-logo-ft.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153620" y="4592076"/>
            <a:ext cx="1249387" cy="389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1185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310200"/>
            <a:ext cx="8435280" cy="790787"/>
          </a:xfrm>
        </p:spPr>
        <p:txBody>
          <a:bodyPr/>
          <a:lstStyle/>
          <a:p>
            <a:r>
              <a:rPr lang="fr-FR" sz="3600" noProof="0" dirty="0" smtClean="0"/>
              <a:t>Démographie des personnes vieillissantes</a:t>
            </a:r>
            <a:endParaRPr lang="fr-FR" sz="3600"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a:t>
            </a:fld>
            <a:endParaRPr lang="en-US" dirty="0"/>
          </a:p>
        </p:txBody>
      </p:sp>
      <p:pic>
        <p:nvPicPr>
          <p:cNvPr id="5" name="Picture 1"/>
          <p:cNvPicPr>
            <a:picLocks noChangeAspect="1"/>
          </p:cNvPicPr>
          <p:nvPr/>
        </p:nvPicPr>
        <p:blipFill>
          <a:blip r:embed="rId2"/>
          <a:stretch>
            <a:fillRect/>
          </a:stretch>
        </p:blipFill>
        <p:spPr>
          <a:xfrm>
            <a:off x="457201" y="1556793"/>
            <a:ext cx="8229600" cy="4752528"/>
          </a:xfrm>
          <a:prstGeom prst="rect">
            <a:avLst/>
          </a:prstGeom>
        </p:spPr>
      </p:pic>
    </p:spTree>
    <p:extLst>
      <p:ext uri="{BB962C8B-B14F-4D97-AF65-F5344CB8AC3E}">
        <p14:creationId xmlns:p14="http://schemas.microsoft.com/office/powerpoint/2010/main" val="25336580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Déploiement</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20</a:t>
            </a:fld>
            <a:endParaRPr lang="en-US" dirty="0"/>
          </a:p>
        </p:txBody>
      </p:sp>
      <p:sp>
        <p:nvSpPr>
          <p:cNvPr id="25" name="ZoneTexte 24"/>
          <p:cNvSpPr txBox="1"/>
          <p:nvPr/>
        </p:nvSpPr>
        <p:spPr>
          <a:xfrm>
            <a:off x="179512" y="5072172"/>
            <a:ext cx="8507288" cy="954107"/>
          </a:xfrm>
          <a:prstGeom prst="rect">
            <a:avLst/>
          </a:prstGeom>
          <a:noFill/>
        </p:spPr>
        <p:txBody>
          <a:bodyPr wrap="square" rtlCol="0">
            <a:spAutoFit/>
          </a:bodyPr>
          <a:lstStyle/>
          <a:p>
            <a:r>
              <a:rPr lang="fr-BE" sz="2800" b="1" dirty="0">
                <a:solidFill>
                  <a:srgbClr val="FF0000"/>
                </a:solidFill>
              </a:rPr>
              <a:t>Comment assurer la manipulation des différents objets hétérogènes dans une seule plate-forme ? </a:t>
            </a:r>
          </a:p>
        </p:txBody>
      </p:sp>
      <p:sp>
        <p:nvSpPr>
          <p:cNvPr id="3" name="ZoneTexte 2"/>
          <p:cNvSpPr txBox="1"/>
          <p:nvPr/>
        </p:nvSpPr>
        <p:spPr>
          <a:xfrm>
            <a:off x="755576" y="1772816"/>
            <a:ext cx="7680124" cy="3170099"/>
          </a:xfrm>
          <a:prstGeom prst="rect">
            <a:avLst/>
          </a:prstGeom>
          <a:noFill/>
        </p:spPr>
        <p:txBody>
          <a:bodyPr wrap="square" rtlCol="0">
            <a:spAutoFit/>
          </a:bodyPr>
          <a:lstStyle/>
          <a:p>
            <a:r>
              <a:rPr lang="fr-BE" dirty="0" smtClean="0"/>
              <a:t>Laisser la liberté aux utilisateurs de choisir leurs objets par rapport: </a:t>
            </a:r>
          </a:p>
          <a:p>
            <a:endParaRPr lang="fr-BE" dirty="0"/>
          </a:p>
          <a:p>
            <a:pPr marL="342900" indent="-342900">
              <a:buFontTx/>
              <a:buChar char="-"/>
            </a:pPr>
            <a:r>
              <a:rPr lang="fr-BE" b="1" dirty="0" smtClean="0"/>
              <a:t>Au coût </a:t>
            </a:r>
            <a:r>
              <a:rPr lang="fr-BE" dirty="0" smtClean="0"/>
              <a:t>: certains objets remplissent </a:t>
            </a:r>
            <a:r>
              <a:rPr lang="fr-BE" i="1" dirty="0" smtClean="0"/>
              <a:t>la </a:t>
            </a:r>
            <a:r>
              <a:rPr lang="fr-BE" dirty="0" smtClean="0"/>
              <a:t>fonction qui nous intéresse, sans devoir acheter un objet cher</a:t>
            </a:r>
            <a:endParaRPr lang="fr-BE" dirty="0"/>
          </a:p>
          <a:p>
            <a:pPr marL="342900" indent="-342900">
              <a:buFontTx/>
              <a:buChar char="-"/>
            </a:pPr>
            <a:endParaRPr lang="fr-BE" dirty="0" smtClean="0"/>
          </a:p>
          <a:p>
            <a:pPr marL="342900" indent="-342900">
              <a:buFontTx/>
              <a:buChar char="-"/>
            </a:pPr>
            <a:endParaRPr lang="fr-BE" dirty="0"/>
          </a:p>
          <a:p>
            <a:pPr marL="342900" indent="-342900">
              <a:buFontTx/>
              <a:buChar char="-"/>
            </a:pPr>
            <a:r>
              <a:rPr lang="fr-BE" b="1" dirty="0" smtClean="0"/>
              <a:t>À la disponibilité </a:t>
            </a:r>
            <a:r>
              <a:rPr lang="fr-BE" dirty="0" smtClean="0"/>
              <a:t>: certains objets peuvent ne pas être disponibles dans une techno donnée, et on veut être libre de changer</a:t>
            </a:r>
            <a:endParaRPr lang="fr-BE" dirty="0"/>
          </a:p>
        </p:txBody>
      </p:sp>
    </p:spTree>
    <p:extLst>
      <p:ext uri="{BB962C8B-B14F-4D97-AF65-F5344CB8AC3E}">
        <p14:creationId xmlns:p14="http://schemas.microsoft.com/office/powerpoint/2010/main" val="2272125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Adapter au contexte</a:t>
            </a:r>
            <a:endParaRPr lang="fr-FR" noProof="0" dirty="0"/>
          </a:p>
        </p:txBody>
      </p:sp>
      <p:sp>
        <p:nvSpPr>
          <p:cNvPr id="3" name="Espace réservé du contenu 2"/>
          <p:cNvSpPr>
            <a:spLocks noGrp="1"/>
          </p:cNvSpPr>
          <p:nvPr>
            <p:ph idx="1"/>
          </p:nvPr>
        </p:nvSpPr>
        <p:spPr>
          <a:xfrm>
            <a:off x="457200" y="1317104"/>
            <a:ext cx="8363272" cy="5058078"/>
          </a:xfrm>
        </p:spPr>
        <p:txBody>
          <a:bodyPr/>
          <a:lstStyle/>
          <a:p>
            <a:endParaRPr lang="fr-FR" noProof="0" dirty="0" smtClean="0"/>
          </a:p>
          <a:p>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21</a:t>
            </a:fld>
            <a:endParaRPr lang="en-US" dirty="0"/>
          </a:p>
        </p:txBody>
      </p:sp>
      <p:sp>
        <p:nvSpPr>
          <p:cNvPr id="6" name="ZoneTexte 5"/>
          <p:cNvSpPr txBox="1"/>
          <p:nvPr/>
        </p:nvSpPr>
        <p:spPr>
          <a:xfrm>
            <a:off x="251520" y="5442759"/>
            <a:ext cx="8435280" cy="954107"/>
          </a:xfrm>
          <a:prstGeom prst="rect">
            <a:avLst/>
          </a:prstGeom>
          <a:noFill/>
        </p:spPr>
        <p:txBody>
          <a:bodyPr wrap="square" rtlCol="0">
            <a:spAutoFit/>
          </a:bodyPr>
          <a:lstStyle/>
          <a:p>
            <a:r>
              <a:rPr lang="fr-BE" sz="2800" b="1" dirty="0">
                <a:solidFill>
                  <a:srgbClr val="FF0000"/>
                </a:solidFill>
              </a:rPr>
              <a:t>Comment adapter les fonctionnalités de notre DSL selon le contexte ?</a:t>
            </a: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088" y="2041918"/>
            <a:ext cx="2849658" cy="1338013"/>
          </a:xfrm>
          <a:prstGeom prst="rect">
            <a:avLst/>
          </a:prstGeom>
        </p:spPr>
      </p:pic>
      <p:sp>
        <p:nvSpPr>
          <p:cNvPr id="10" name="ZoneTexte 9"/>
          <p:cNvSpPr txBox="1"/>
          <p:nvPr/>
        </p:nvSpPr>
        <p:spPr>
          <a:xfrm>
            <a:off x="827584" y="2324582"/>
            <a:ext cx="3456384" cy="707886"/>
          </a:xfrm>
          <a:prstGeom prst="rect">
            <a:avLst/>
          </a:prstGeom>
          <a:noFill/>
        </p:spPr>
        <p:txBody>
          <a:bodyPr wrap="square" rtlCol="0">
            <a:spAutoFit/>
          </a:bodyPr>
          <a:lstStyle/>
          <a:p>
            <a:r>
              <a:rPr lang="fr-BE" dirty="0" smtClean="0"/>
              <a:t>Notifier une personne sourde ?</a:t>
            </a:r>
            <a:endParaRPr lang="fr-BE" dirty="0"/>
          </a:p>
        </p:txBody>
      </p:sp>
    </p:spTree>
    <p:extLst>
      <p:ext uri="{BB962C8B-B14F-4D97-AF65-F5344CB8AC3E}">
        <p14:creationId xmlns:p14="http://schemas.microsoft.com/office/powerpoint/2010/main" val="17275881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a:defRPr/>
            </a:pPr>
            <a:fld id="{326C6059-A255-C24B-AAEC-93A3405961B0}" type="slidenum">
              <a:rPr lang="en-US" smtClean="0"/>
              <a:pPr>
                <a:defRPr/>
              </a:pPr>
              <a:t>22</a:t>
            </a:fld>
            <a:endParaRPr lang="en-US" dirty="0"/>
          </a:p>
        </p:txBody>
      </p:sp>
      <p:sp>
        <p:nvSpPr>
          <p:cNvPr id="3" name="Titre 2"/>
          <p:cNvSpPr>
            <a:spLocks noGrp="1"/>
          </p:cNvSpPr>
          <p:nvPr>
            <p:ph type="title"/>
          </p:nvPr>
        </p:nvSpPr>
        <p:spPr/>
        <p:txBody>
          <a:bodyPr/>
          <a:lstStyle/>
          <a:p>
            <a:r>
              <a:rPr lang="fr-FR" noProof="0" dirty="0" smtClean="0"/>
              <a:t>PROPOSITION</a:t>
            </a:r>
            <a:endParaRPr lang="fr-FR" noProof="0" dirty="0"/>
          </a:p>
        </p:txBody>
      </p:sp>
    </p:spTree>
    <p:extLst>
      <p:ext uri="{BB962C8B-B14F-4D97-AF65-F5344CB8AC3E}">
        <p14:creationId xmlns:p14="http://schemas.microsoft.com/office/powerpoint/2010/main" val="36043991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e 7"/>
          <p:cNvGrpSpPr/>
          <p:nvPr/>
        </p:nvGrpSpPr>
        <p:grpSpPr>
          <a:xfrm>
            <a:off x="136442" y="1324323"/>
            <a:ext cx="8771306" cy="3352882"/>
            <a:chOff x="136442" y="1324322"/>
            <a:chExt cx="8771306" cy="3422135"/>
          </a:xfrm>
        </p:grpSpPr>
        <p:sp>
          <p:nvSpPr>
            <p:cNvPr id="6" name="Rectangle à coins arrondis 5"/>
            <p:cNvSpPr/>
            <p:nvPr/>
          </p:nvSpPr>
          <p:spPr>
            <a:xfrm>
              <a:off x="136442" y="1324322"/>
              <a:ext cx="8771306" cy="3422135"/>
            </a:xfrm>
            <a:prstGeom prst="round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BE"/>
            </a:p>
          </p:txBody>
        </p:sp>
        <p:sp>
          <p:nvSpPr>
            <p:cNvPr id="7" name="ZoneTexte 6"/>
            <p:cNvSpPr txBox="1"/>
            <p:nvPr/>
          </p:nvSpPr>
          <p:spPr>
            <a:xfrm>
              <a:off x="683568" y="4257928"/>
              <a:ext cx="2274790" cy="400110"/>
            </a:xfrm>
            <a:prstGeom prst="rect">
              <a:avLst/>
            </a:prstGeom>
            <a:noFill/>
          </p:spPr>
          <p:txBody>
            <a:bodyPr wrap="square" rtlCol="0">
              <a:spAutoFit/>
            </a:bodyPr>
            <a:lstStyle/>
            <a:p>
              <a:r>
                <a:rPr lang="fr-BE" dirty="0" err="1" smtClean="0"/>
                <a:t>Geras</a:t>
              </a:r>
              <a:r>
                <a:rPr lang="fr-BE" dirty="0" smtClean="0"/>
                <a:t> Framework</a:t>
              </a:r>
              <a:endParaRPr lang="fr-BE" dirty="0"/>
            </a:p>
          </p:txBody>
        </p:sp>
      </p:grpSp>
      <p:sp>
        <p:nvSpPr>
          <p:cNvPr id="2" name="Titre 1"/>
          <p:cNvSpPr>
            <a:spLocks noGrp="1"/>
          </p:cNvSpPr>
          <p:nvPr>
            <p:ph type="title"/>
          </p:nvPr>
        </p:nvSpPr>
        <p:spPr/>
        <p:txBody>
          <a:bodyPr/>
          <a:lstStyle/>
          <a:p>
            <a:r>
              <a:rPr lang="fr-FR" noProof="0" dirty="0" smtClean="0"/>
              <a:t>Architecture</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23</a:t>
            </a:fld>
            <a:endParaRPr lang="en-US" dirty="0"/>
          </a:p>
        </p:txBody>
      </p:sp>
      <p:sp>
        <p:nvSpPr>
          <p:cNvPr id="5" name="Rectangle à coins arrondis 4"/>
          <p:cNvSpPr/>
          <p:nvPr/>
        </p:nvSpPr>
        <p:spPr>
          <a:xfrm>
            <a:off x="4540452" y="1645884"/>
            <a:ext cx="3960440" cy="115212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DSML</a:t>
            </a:r>
            <a:endParaRPr lang="fr-BE" dirty="0"/>
          </a:p>
        </p:txBody>
      </p:sp>
      <p:sp>
        <p:nvSpPr>
          <p:cNvPr id="9" name="Organigramme : Disque magnétique 8"/>
          <p:cNvSpPr/>
          <p:nvPr/>
        </p:nvSpPr>
        <p:spPr>
          <a:xfrm>
            <a:off x="2572150" y="1993160"/>
            <a:ext cx="1296144" cy="1008112"/>
          </a:xfrm>
          <a:prstGeom prst="flowChartMagneticDisk">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Aspect </a:t>
            </a:r>
            <a:r>
              <a:rPr lang="fr-BE" dirty="0"/>
              <a:t>contextuel</a:t>
            </a:r>
          </a:p>
        </p:txBody>
      </p:sp>
      <p:sp>
        <p:nvSpPr>
          <p:cNvPr id="10" name="Organigramme : Disque magnétique 9"/>
          <p:cNvSpPr/>
          <p:nvPr/>
        </p:nvSpPr>
        <p:spPr>
          <a:xfrm>
            <a:off x="417030" y="1406936"/>
            <a:ext cx="1512168" cy="648072"/>
          </a:xfrm>
          <a:prstGeom prst="flowChartMagneticDisk">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sz="1400" dirty="0" smtClean="0"/>
              <a:t>Profil d’utilisateur</a:t>
            </a:r>
            <a:endParaRPr lang="fr-BE" sz="1400" dirty="0"/>
          </a:p>
        </p:txBody>
      </p:sp>
      <p:sp>
        <p:nvSpPr>
          <p:cNvPr id="13" name="Organigramme : Disque magnétique 12"/>
          <p:cNvSpPr/>
          <p:nvPr/>
        </p:nvSpPr>
        <p:spPr>
          <a:xfrm>
            <a:off x="411910" y="2179096"/>
            <a:ext cx="1512168" cy="648072"/>
          </a:xfrm>
          <a:prstGeom prst="flowChartMagneticDisk">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sz="1600" dirty="0" smtClean="0"/>
              <a:t>Profil de </a:t>
            </a:r>
            <a:r>
              <a:rPr lang="fr-BE" sz="1600" dirty="0" err="1" smtClean="0"/>
              <a:t>Device</a:t>
            </a:r>
            <a:endParaRPr lang="fr-BE" sz="1600" dirty="0"/>
          </a:p>
        </p:txBody>
      </p:sp>
      <p:sp>
        <p:nvSpPr>
          <p:cNvPr id="14" name="Organigramme : Disque magnétique 13"/>
          <p:cNvSpPr/>
          <p:nvPr/>
        </p:nvSpPr>
        <p:spPr>
          <a:xfrm>
            <a:off x="401750" y="2951256"/>
            <a:ext cx="1512168" cy="648072"/>
          </a:xfrm>
          <a:prstGeom prst="flowChartMagneticDisk">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sz="1600" dirty="0" smtClean="0"/>
              <a:t>Environnement</a:t>
            </a:r>
            <a:endParaRPr lang="fr-BE" sz="1600" dirty="0"/>
          </a:p>
        </p:txBody>
      </p:sp>
      <p:cxnSp>
        <p:nvCxnSpPr>
          <p:cNvPr id="16" name="Connecteur droit 15"/>
          <p:cNvCxnSpPr>
            <a:stCxn id="10" idx="4"/>
            <a:endCxn id="10" idx="4"/>
          </p:cNvCxnSpPr>
          <p:nvPr/>
        </p:nvCxnSpPr>
        <p:spPr>
          <a:xfrm>
            <a:off x="1929198" y="1730972"/>
            <a:ext cx="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Connecteur en angle 18"/>
          <p:cNvCxnSpPr>
            <a:stCxn id="10" idx="4"/>
            <a:endCxn id="9" idx="1"/>
          </p:cNvCxnSpPr>
          <p:nvPr/>
        </p:nvCxnSpPr>
        <p:spPr>
          <a:xfrm>
            <a:off x="1929198" y="1730972"/>
            <a:ext cx="1291024" cy="262188"/>
          </a:xfrm>
          <a:prstGeom prst="bentConnector2">
            <a:avLst/>
          </a:prstGeom>
        </p:spPr>
        <p:style>
          <a:lnRef idx="2">
            <a:schemeClr val="dk1"/>
          </a:lnRef>
          <a:fillRef idx="0">
            <a:schemeClr val="dk1"/>
          </a:fillRef>
          <a:effectRef idx="1">
            <a:schemeClr val="dk1"/>
          </a:effectRef>
          <a:fontRef idx="minor">
            <a:schemeClr val="tx1"/>
          </a:fontRef>
        </p:style>
      </p:cxnSp>
      <p:cxnSp>
        <p:nvCxnSpPr>
          <p:cNvPr id="23" name="Connecteur droit 22"/>
          <p:cNvCxnSpPr>
            <a:stCxn id="13" idx="4"/>
            <a:endCxn id="9" idx="2"/>
          </p:cNvCxnSpPr>
          <p:nvPr/>
        </p:nvCxnSpPr>
        <p:spPr>
          <a:xfrm flipV="1">
            <a:off x="1924078" y="2497216"/>
            <a:ext cx="648072" cy="5916"/>
          </a:xfrm>
          <a:prstGeom prst="line">
            <a:avLst/>
          </a:prstGeom>
        </p:spPr>
        <p:style>
          <a:lnRef idx="2">
            <a:schemeClr val="dk1"/>
          </a:lnRef>
          <a:fillRef idx="0">
            <a:schemeClr val="dk1"/>
          </a:fillRef>
          <a:effectRef idx="1">
            <a:schemeClr val="dk1"/>
          </a:effectRef>
          <a:fontRef idx="minor">
            <a:schemeClr val="tx1"/>
          </a:fontRef>
        </p:style>
      </p:cxnSp>
      <p:cxnSp>
        <p:nvCxnSpPr>
          <p:cNvPr id="29" name="Connecteur en angle 28"/>
          <p:cNvCxnSpPr>
            <a:stCxn id="14" idx="4"/>
            <a:endCxn id="9" idx="3"/>
          </p:cNvCxnSpPr>
          <p:nvPr/>
        </p:nvCxnSpPr>
        <p:spPr>
          <a:xfrm flipV="1">
            <a:off x="1913918" y="3001272"/>
            <a:ext cx="1306304" cy="274020"/>
          </a:xfrm>
          <a:prstGeom prst="bentConnector2">
            <a:avLst/>
          </a:prstGeom>
        </p:spPr>
        <p:style>
          <a:lnRef idx="2">
            <a:schemeClr val="dk1"/>
          </a:lnRef>
          <a:fillRef idx="0">
            <a:schemeClr val="dk1"/>
          </a:fillRef>
          <a:effectRef idx="1">
            <a:schemeClr val="dk1"/>
          </a:effectRef>
          <a:fontRef idx="minor">
            <a:schemeClr val="tx1"/>
          </a:fontRef>
        </p:style>
      </p:cxnSp>
      <p:sp>
        <p:nvSpPr>
          <p:cNvPr id="30" name="Rectangle à coins arrondis 29"/>
          <p:cNvSpPr/>
          <p:nvPr/>
        </p:nvSpPr>
        <p:spPr>
          <a:xfrm>
            <a:off x="4499992" y="3382268"/>
            <a:ext cx="3888432" cy="648072"/>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fr-BE" dirty="0" smtClean="0"/>
              <a:t>Wrapper</a:t>
            </a:r>
            <a:endParaRPr lang="fr-BE" dirty="0"/>
          </a:p>
        </p:txBody>
      </p:sp>
      <p:sp>
        <p:nvSpPr>
          <p:cNvPr id="31" name="Rectangle à coins arrondis 30"/>
          <p:cNvSpPr/>
          <p:nvPr/>
        </p:nvSpPr>
        <p:spPr>
          <a:xfrm>
            <a:off x="3839384" y="4815696"/>
            <a:ext cx="1152128" cy="165618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fr-BE"/>
          </a:p>
        </p:txBody>
      </p:sp>
      <p:sp>
        <p:nvSpPr>
          <p:cNvPr id="34" name="Rectangle à coins arrondis 33"/>
          <p:cNvSpPr/>
          <p:nvPr/>
        </p:nvSpPr>
        <p:spPr>
          <a:xfrm>
            <a:off x="3895708" y="4995716"/>
            <a:ext cx="1039480" cy="2880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BE" dirty="0" smtClean="0"/>
              <a:t>API 1</a:t>
            </a:r>
            <a:endParaRPr lang="fr-BE" dirty="0"/>
          </a:p>
        </p:txBody>
      </p:sp>
      <p:sp>
        <p:nvSpPr>
          <p:cNvPr id="36" name="Rectangle à coins arrondis 35"/>
          <p:cNvSpPr/>
          <p:nvPr/>
        </p:nvSpPr>
        <p:spPr>
          <a:xfrm>
            <a:off x="3895708" y="6021536"/>
            <a:ext cx="1039480" cy="2880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BE" dirty="0" smtClean="0"/>
              <a:t>Device1</a:t>
            </a:r>
            <a:endParaRPr lang="fr-BE" dirty="0"/>
          </a:p>
        </p:txBody>
      </p:sp>
      <p:cxnSp>
        <p:nvCxnSpPr>
          <p:cNvPr id="38" name="Connecteur droit avec flèche 37"/>
          <p:cNvCxnSpPr>
            <a:stCxn id="34" idx="2"/>
            <a:endCxn id="36" idx="0"/>
          </p:cNvCxnSpPr>
          <p:nvPr/>
        </p:nvCxnSpPr>
        <p:spPr>
          <a:xfrm>
            <a:off x="4415448" y="5283748"/>
            <a:ext cx="0" cy="73778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39" name="ZoneTexte 38"/>
          <p:cNvSpPr txBox="1"/>
          <p:nvPr/>
        </p:nvSpPr>
        <p:spPr>
          <a:xfrm>
            <a:off x="3203790" y="5502527"/>
            <a:ext cx="1383836" cy="400110"/>
          </a:xfrm>
          <a:prstGeom prst="rect">
            <a:avLst/>
          </a:prstGeom>
          <a:noFill/>
        </p:spPr>
        <p:txBody>
          <a:bodyPr wrap="square" rtlCol="0">
            <a:spAutoFit/>
          </a:bodyPr>
          <a:lstStyle/>
          <a:p>
            <a:r>
              <a:rPr lang="fr-BE" dirty="0" smtClean="0"/>
              <a:t>Protocole</a:t>
            </a:r>
            <a:endParaRPr lang="fr-BE" dirty="0"/>
          </a:p>
        </p:txBody>
      </p:sp>
      <p:sp>
        <p:nvSpPr>
          <p:cNvPr id="40" name="Double flèche verticale 39"/>
          <p:cNvSpPr/>
          <p:nvPr/>
        </p:nvSpPr>
        <p:spPr>
          <a:xfrm flipH="1">
            <a:off x="6439088" y="2813025"/>
            <a:ext cx="139898" cy="543718"/>
          </a:xfrm>
          <a:prstGeom prst="up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fr-BE"/>
          </a:p>
        </p:txBody>
      </p:sp>
      <p:sp>
        <p:nvSpPr>
          <p:cNvPr id="41" name="Rectangle à coins arrondis 40"/>
          <p:cNvSpPr/>
          <p:nvPr/>
        </p:nvSpPr>
        <p:spPr>
          <a:xfrm>
            <a:off x="7811944" y="4754736"/>
            <a:ext cx="1152128" cy="165618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fr-BE"/>
          </a:p>
        </p:txBody>
      </p:sp>
      <p:sp>
        <p:nvSpPr>
          <p:cNvPr id="42" name="Rectangle à coins arrondis 41"/>
          <p:cNvSpPr/>
          <p:nvPr/>
        </p:nvSpPr>
        <p:spPr>
          <a:xfrm>
            <a:off x="7868268" y="4934756"/>
            <a:ext cx="1039480" cy="2880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BE" dirty="0" smtClean="0"/>
              <a:t>API 1</a:t>
            </a:r>
            <a:endParaRPr lang="fr-BE" dirty="0"/>
          </a:p>
        </p:txBody>
      </p:sp>
      <p:sp>
        <p:nvSpPr>
          <p:cNvPr id="43" name="Rectangle à coins arrondis 42"/>
          <p:cNvSpPr/>
          <p:nvPr/>
        </p:nvSpPr>
        <p:spPr>
          <a:xfrm>
            <a:off x="7868268" y="5960576"/>
            <a:ext cx="1039480" cy="2880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BE" dirty="0" smtClean="0"/>
              <a:t>Device1</a:t>
            </a:r>
            <a:endParaRPr lang="fr-BE" dirty="0"/>
          </a:p>
        </p:txBody>
      </p:sp>
      <p:cxnSp>
        <p:nvCxnSpPr>
          <p:cNvPr id="44" name="Connecteur droit avec flèche 43"/>
          <p:cNvCxnSpPr>
            <a:stCxn id="42" idx="2"/>
            <a:endCxn id="43" idx="0"/>
          </p:cNvCxnSpPr>
          <p:nvPr/>
        </p:nvCxnSpPr>
        <p:spPr>
          <a:xfrm>
            <a:off x="8388008" y="5222788"/>
            <a:ext cx="0" cy="73778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45" name="ZoneTexte 44"/>
          <p:cNvSpPr txBox="1"/>
          <p:nvPr/>
        </p:nvSpPr>
        <p:spPr>
          <a:xfrm>
            <a:off x="7176350" y="5441567"/>
            <a:ext cx="1383836" cy="400110"/>
          </a:xfrm>
          <a:prstGeom prst="rect">
            <a:avLst/>
          </a:prstGeom>
          <a:noFill/>
        </p:spPr>
        <p:txBody>
          <a:bodyPr wrap="square" rtlCol="0">
            <a:spAutoFit/>
          </a:bodyPr>
          <a:lstStyle/>
          <a:p>
            <a:r>
              <a:rPr lang="fr-BE" dirty="0" smtClean="0"/>
              <a:t>Protocole</a:t>
            </a:r>
            <a:endParaRPr lang="fr-BE" dirty="0"/>
          </a:p>
        </p:txBody>
      </p:sp>
      <p:sp>
        <p:nvSpPr>
          <p:cNvPr id="46" name="Rectangle à coins arrondis 45"/>
          <p:cNvSpPr/>
          <p:nvPr/>
        </p:nvSpPr>
        <p:spPr>
          <a:xfrm>
            <a:off x="5830744" y="4785216"/>
            <a:ext cx="1152128" cy="165618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fr-BE"/>
          </a:p>
        </p:txBody>
      </p:sp>
      <p:sp>
        <p:nvSpPr>
          <p:cNvPr id="47" name="Rectangle à coins arrondis 46"/>
          <p:cNvSpPr/>
          <p:nvPr/>
        </p:nvSpPr>
        <p:spPr>
          <a:xfrm>
            <a:off x="5887068" y="4965236"/>
            <a:ext cx="1039480" cy="2880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BE" dirty="0" smtClean="0"/>
              <a:t>API 1</a:t>
            </a:r>
            <a:endParaRPr lang="fr-BE" dirty="0"/>
          </a:p>
        </p:txBody>
      </p:sp>
      <p:sp>
        <p:nvSpPr>
          <p:cNvPr id="48" name="Rectangle à coins arrondis 47"/>
          <p:cNvSpPr/>
          <p:nvPr/>
        </p:nvSpPr>
        <p:spPr>
          <a:xfrm>
            <a:off x="5887068" y="5991056"/>
            <a:ext cx="1039480" cy="2880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BE" dirty="0" smtClean="0"/>
              <a:t>Device1</a:t>
            </a:r>
            <a:endParaRPr lang="fr-BE" dirty="0"/>
          </a:p>
        </p:txBody>
      </p:sp>
      <p:cxnSp>
        <p:nvCxnSpPr>
          <p:cNvPr id="49" name="Connecteur droit avec flèche 48"/>
          <p:cNvCxnSpPr>
            <a:stCxn id="47" idx="2"/>
            <a:endCxn id="48" idx="0"/>
          </p:cNvCxnSpPr>
          <p:nvPr/>
        </p:nvCxnSpPr>
        <p:spPr>
          <a:xfrm>
            <a:off x="6406808" y="5253268"/>
            <a:ext cx="0" cy="73778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50" name="ZoneTexte 49"/>
          <p:cNvSpPr txBox="1"/>
          <p:nvPr/>
        </p:nvSpPr>
        <p:spPr>
          <a:xfrm>
            <a:off x="5195150" y="5472047"/>
            <a:ext cx="1383836" cy="400110"/>
          </a:xfrm>
          <a:prstGeom prst="rect">
            <a:avLst/>
          </a:prstGeom>
          <a:noFill/>
        </p:spPr>
        <p:txBody>
          <a:bodyPr wrap="square" rtlCol="0">
            <a:spAutoFit/>
          </a:bodyPr>
          <a:lstStyle/>
          <a:p>
            <a:r>
              <a:rPr lang="fr-BE" dirty="0" smtClean="0"/>
              <a:t>Protocole</a:t>
            </a:r>
            <a:endParaRPr lang="fr-BE" dirty="0"/>
          </a:p>
        </p:txBody>
      </p:sp>
      <p:cxnSp>
        <p:nvCxnSpPr>
          <p:cNvPr id="52" name="Connecteur droit avec flèche 51"/>
          <p:cNvCxnSpPr/>
          <p:nvPr/>
        </p:nvCxnSpPr>
        <p:spPr>
          <a:xfrm flipV="1">
            <a:off x="4690973" y="4379421"/>
            <a:ext cx="488430" cy="3282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Connecteur droit avec flèche 53"/>
          <p:cNvCxnSpPr/>
          <p:nvPr/>
        </p:nvCxnSpPr>
        <p:spPr>
          <a:xfrm flipH="1">
            <a:off x="4380649" y="4219214"/>
            <a:ext cx="488430" cy="3084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Connecteur droit avec flèche 55"/>
          <p:cNvCxnSpPr/>
          <p:nvPr/>
        </p:nvCxnSpPr>
        <p:spPr>
          <a:xfrm flipH="1" flipV="1">
            <a:off x="7968426" y="4144394"/>
            <a:ext cx="419582" cy="3991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Connecteur droit avec flèche 56"/>
          <p:cNvCxnSpPr/>
          <p:nvPr/>
        </p:nvCxnSpPr>
        <p:spPr>
          <a:xfrm>
            <a:off x="7658102" y="4233315"/>
            <a:ext cx="442290" cy="4025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1" name="Connecteur droit avec flèche 70"/>
          <p:cNvCxnSpPr/>
          <p:nvPr/>
        </p:nvCxnSpPr>
        <p:spPr>
          <a:xfrm flipV="1">
            <a:off x="6578986" y="4192960"/>
            <a:ext cx="0" cy="52421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4" name="Connecteur droit avec flèche 73"/>
          <p:cNvCxnSpPr/>
          <p:nvPr/>
        </p:nvCxnSpPr>
        <p:spPr>
          <a:xfrm>
            <a:off x="6291370" y="4195179"/>
            <a:ext cx="17016" cy="52192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 name="Double flèche horizontale 2"/>
          <p:cNvSpPr/>
          <p:nvPr/>
        </p:nvSpPr>
        <p:spPr>
          <a:xfrm>
            <a:off x="3868294" y="2441596"/>
            <a:ext cx="667038" cy="185795"/>
          </a:xfrm>
          <a:prstGeom prst="leftRightArrow">
            <a:avLst/>
          </a:prstGeom>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BE"/>
          </a:p>
        </p:txBody>
      </p:sp>
    </p:spTree>
    <p:extLst>
      <p:ext uri="{BB962C8B-B14F-4D97-AF65-F5344CB8AC3E}">
        <p14:creationId xmlns:p14="http://schemas.microsoft.com/office/powerpoint/2010/main" val="25288424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a:defRPr/>
            </a:pPr>
            <a:fld id="{326C6059-A255-C24B-AAEC-93A3405961B0}" type="slidenum">
              <a:rPr lang="en-US" smtClean="0"/>
              <a:pPr>
                <a:defRPr/>
              </a:pPr>
              <a:t>24</a:t>
            </a:fld>
            <a:endParaRPr lang="en-US" dirty="0"/>
          </a:p>
        </p:txBody>
      </p:sp>
      <p:sp>
        <p:nvSpPr>
          <p:cNvPr id="3" name="Titre 2"/>
          <p:cNvSpPr>
            <a:spLocks noGrp="1"/>
          </p:cNvSpPr>
          <p:nvPr>
            <p:ph type="title"/>
          </p:nvPr>
        </p:nvSpPr>
        <p:spPr/>
        <p:txBody>
          <a:bodyPr/>
          <a:lstStyle/>
          <a:p>
            <a:r>
              <a:rPr lang="fr-FR" noProof="0" dirty="0" smtClean="0"/>
              <a:t>Scénario de Téléphone</a:t>
            </a:r>
            <a:endParaRPr lang="fr-FR" noProof="0" dirty="0"/>
          </a:p>
        </p:txBody>
      </p:sp>
      <p:pic>
        <p:nvPicPr>
          <p:cNvPr id="4" name="Espace réservé du contenu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640" y="1316380"/>
            <a:ext cx="7606720" cy="5063543"/>
          </a:xfrm>
          <a:prstGeom prst="rect">
            <a:avLst/>
          </a:prstGeom>
        </p:spPr>
      </p:pic>
    </p:spTree>
    <p:extLst>
      <p:ext uri="{BB962C8B-B14F-4D97-AF65-F5344CB8AC3E}">
        <p14:creationId xmlns:p14="http://schemas.microsoft.com/office/powerpoint/2010/main" val="10318047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310200"/>
            <a:ext cx="8867328" cy="790787"/>
          </a:xfrm>
        </p:spPr>
        <p:txBody>
          <a:bodyPr/>
          <a:lstStyle/>
          <a:p>
            <a:r>
              <a:rPr lang="fr-FR" noProof="0" dirty="0" smtClean="0"/>
              <a:t>DSL : Déclarer des objets</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25</a:t>
            </a:fld>
            <a:endParaRPr lang="en-US" dirty="0"/>
          </a:p>
        </p:txBody>
      </p:sp>
      <p:sp>
        <p:nvSpPr>
          <p:cNvPr id="3" name="ZoneTexte 2"/>
          <p:cNvSpPr txBox="1"/>
          <p:nvPr/>
        </p:nvSpPr>
        <p:spPr>
          <a:xfrm>
            <a:off x="457200" y="1340768"/>
            <a:ext cx="3587718" cy="4455066"/>
          </a:xfrm>
          <a:prstGeom prst="rect">
            <a:avLst/>
          </a:prstGeom>
          <a:noFill/>
        </p:spPr>
        <p:txBody>
          <a:bodyPr wrap="square" rtlCol="0">
            <a:spAutoFit/>
          </a:bodyPr>
          <a:lstStyle/>
          <a:p>
            <a:r>
              <a:rPr lang="fr-FR" sz="1050" b="1" dirty="0" err="1" smtClean="0">
                <a:latin typeface="Courier New" panose="02070309020205020404" pitchFamily="49" charset="0"/>
                <a:cs typeface="Courier New" panose="02070309020205020404" pitchFamily="49" charset="0"/>
              </a:rPr>
              <a:t>enumeration</a:t>
            </a:r>
            <a:r>
              <a:rPr lang="fr-FR" sz="1050" dirty="0" smtClean="0">
                <a:latin typeface="Courier New" panose="02070309020205020404" pitchFamily="49" charset="0"/>
                <a:cs typeface="Courier New" panose="02070309020205020404" pitchFamily="49" charset="0"/>
              </a:rPr>
              <a:t> </a:t>
            </a:r>
            <a:r>
              <a:rPr lang="fr-FR" sz="1050" dirty="0">
                <a:latin typeface="Courier New" panose="02070309020205020404" pitchFamily="49" charset="0"/>
                <a:cs typeface="Courier New" panose="02070309020205020404" pitchFamily="49" charset="0"/>
              </a:rPr>
              <a:t>Volume {</a:t>
            </a:r>
            <a:r>
              <a:rPr lang="fr-FR" sz="1050" i="1" dirty="0">
                <a:latin typeface="Courier New" panose="02070309020205020404" pitchFamily="49" charset="0"/>
                <a:cs typeface="Courier New" panose="02070309020205020404" pitchFamily="49" charset="0"/>
              </a:rPr>
              <a:t>V1</a:t>
            </a:r>
            <a:r>
              <a:rPr lang="fr-FR" sz="1050" dirty="0">
                <a:latin typeface="Courier New" panose="02070309020205020404" pitchFamily="49" charset="0"/>
                <a:cs typeface="Courier New" panose="02070309020205020404" pitchFamily="49" charset="0"/>
              </a:rPr>
              <a:t>; </a:t>
            </a:r>
            <a:r>
              <a:rPr lang="fr-FR" sz="1050" i="1" dirty="0">
                <a:latin typeface="Courier New" panose="02070309020205020404" pitchFamily="49" charset="0"/>
                <a:cs typeface="Courier New" panose="02070309020205020404" pitchFamily="49" charset="0"/>
              </a:rPr>
              <a:t>V2</a:t>
            </a:r>
            <a:r>
              <a:rPr lang="fr-FR" sz="1050" dirty="0">
                <a:latin typeface="Courier New" panose="02070309020205020404" pitchFamily="49" charset="0"/>
                <a:cs typeface="Courier New" panose="02070309020205020404" pitchFamily="49" charset="0"/>
              </a:rPr>
              <a:t>; </a:t>
            </a:r>
            <a:r>
              <a:rPr lang="fr-FR" sz="1050" i="1" dirty="0">
                <a:latin typeface="Courier New" panose="02070309020205020404" pitchFamily="49" charset="0"/>
                <a:cs typeface="Courier New" panose="02070309020205020404" pitchFamily="49" charset="0"/>
              </a:rPr>
              <a:t>V3</a:t>
            </a:r>
            <a:r>
              <a:rPr lang="fr-FR" sz="1050" dirty="0">
                <a:latin typeface="Courier New" panose="02070309020205020404" pitchFamily="49" charset="0"/>
                <a:cs typeface="Courier New" panose="02070309020205020404" pitchFamily="49" charset="0"/>
              </a:rPr>
              <a:t>;}</a:t>
            </a:r>
          </a:p>
          <a:p>
            <a:endParaRPr lang="fr-FR" sz="1050" dirty="0">
              <a:latin typeface="Courier New" panose="02070309020205020404" pitchFamily="49" charset="0"/>
              <a:cs typeface="Courier New" panose="02070309020205020404" pitchFamily="49" charset="0"/>
            </a:endParaRPr>
          </a:p>
          <a:p>
            <a:r>
              <a:rPr lang="fr-FR" sz="1050" b="1" dirty="0" err="1">
                <a:latin typeface="Courier New" panose="02070309020205020404" pitchFamily="49" charset="0"/>
                <a:cs typeface="Courier New" panose="02070309020205020404" pitchFamily="49" charset="0"/>
              </a:rPr>
              <a:t>device</a:t>
            </a:r>
            <a:r>
              <a:rPr lang="fr-FR" sz="1050" dirty="0">
                <a:latin typeface="Courier New" panose="02070309020205020404" pitchFamily="49" charset="0"/>
                <a:cs typeface="Courier New" panose="02070309020205020404" pitchFamily="49" charset="0"/>
              </a:rPr>
              <a:t> Phone{</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sensing</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receiveCall</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ring(</a:t>
            </a:r>
            <a:r>
              <a:rPr lang="fr-FR" sz="1050" dirty="0" err="1" smtClean="0">
                <a:latin typeface="Courier New" panose="02070309020205020404" pitchFamily="49" charset="0"/>
                <a:cs typeface="Courier New" panose="02070309020205020404" pitchFamily="49" charset="0"/>
              </a:rPr>
              <a:t>volume:Volume</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setVolume</a:t>
            </a:r>
            <a:r>
              <a:rPr lang="fr-FR" sz="1050" dirty="0">
                <a:latin typeface="Courier New" panose="02070309020205020404" pitchFamily="49" charset="0"/>
                <a:cs typeface="Courier New" panose="02070309020205020404" pitchFamily="49" charset="0"/>
              </a:rPr>
              <a:t>(volume: Volume)</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sensing</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pickedUp</a:t>
            </a:r>
            <a:r>
              <a:rPr lang="fr-FR" sz="1050" dirty="0">
                <a:latin typeface="Courier New" panose="02070309020205020404" pitchFamily="49" charset="0"/>
                <a:cs typeface="Courier New" panose="02070309020205020404" pitchFamily="49" charset="0"/>
              </a:rPr>
              <a:t>()</a:t>
            </a:r>
          </a:p>
          <a:p>
            <a:r>
              <a:rPr lang="fr-FR" sz="1050" dirty="0">
                <a:latin typeface="Courier New" panose="02070309020205020404" pitchFamily="49" charset="0"/>
                <a:cs typeface="Courier New" panose="02070309020205020404" pitchFamily="49" charset="0"/>
              </a:rPr>
              <a:t>}</a:t>
            </a:r>
          </a:p>
          <a:p>
            <a:r>
              <a:rPr lang="fr-FR" sz="1050" b="1" dirty="0" err="1" smtClean="0">
                <a:latin typeface="Courier New" panose="02070309020205020404" pitchFamily="49" charset="0"/>
                <a:cs typeface="Courier New" panose="02070309020205020404" pitchFamily="49" charset="0"/>
              </a:rPr>
              <a:t>device</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LightBulb</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a:latin typeface="Courier New" panose="02070309020205020404" pitchFamily="49" charset="0"/>
                <a:cs typeface="Courier New" panose="02070309020205020404" pitchFamily="49" charset="0"/>
              </a:rPr>
              <a:t>on()</a:t>
            </a:r>
          </a:p>
          <a:p>
            <a:r>
              <a:rPr lang="fr-FR" sz="1050"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b="1" dirty="0" smtClean="0">
                <a:latin typeface="Courier New" panose="02070309020205020404" pitchFamily="49" charset="0"/>
                <a:cs typeface="Courier New" panose="02070309020205020404" pitchFamily="49" charset="0"/>
              </a:rPr>
              <a:t> </a:t>
            </a:r>
            <a:r>
              <a:rPr lang="fr-FR" sz="1050" dirty="0">
                <a:latin typeface="Courier New" panose="02070309020205020404" pitchFamily="49" charset="0"/>
                <a:cs typeface="Courier New" panose="02070309020205020404" pitchFamily="49" charset="0"/>
              </a:rPr>
              <a:t>off()</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blink</a:t>
            </a:r>
            <a:r>
              <a:rPr lang="fr-FR" sz="1050" dirty="0">
                <a:latin typeface="Courier New" panose="02070309020205020404" pitchFamily="49" charset="0"/>
                <a:cs typeface="Courier New" panose="02070309020205020404" pitchFamily="49" charset="0"/>
              </a:rPr>
              <a:t>()</a:t>
            </a:r>
          </a:p>
          <a:p>
            <a:r>
              <a:rPr lang="fr-FR" sz="1050" dirty="0" smtClean="0">
                <a:latin typeface="Courier New" panose="02070309020205020404" pitchFamily="49" charset="0"/>
                <a:cs typeface="Courier New" panose="02070309020205020404" pitchFamily="49" charset="0"/>
              </a:rPr>
              <a:t>}</a:t>
            </a:r>
          </a:p>
          <a:p>
            <a:r>
              <a:rPr lang="fr-FR" sz="1050" b="1" dirty="0" err="1" smtClean="0">
                <a:latin typeface="Courier New" panose="02070309020205020404" pitchFamily="49" charset="0"/>
                <a:cs typeface="Courier New" panose="02070309020205020404" pitchFamily="49" charset="0"/>
              </a:rPr>
              <a:t>device</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Timer</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a:latin typeface="Courier New" panose="02070309020205020404" pitchFamily="49" charset="0"/>
                <a:cs typeface="Courier New" panose="02070309020205020404" pitchFamily="49" charset="0"/>
              </a:rPr>
              <a:t>reset()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a:latin typeface="Courier New" panose="02070309020205020404" pitchFamily="49" charset="0"/>
                <a:cs typeface="Courier New" panose="02070309020205020404" pitchFamily="49" charset="0"/>
              </a:rPr>
              <a:t>set(</a:t>
            </a:r>
            <a:r>
              <a:rPr lang="fr-FR" sz="1050" dirty="0" err="1">
                <a:latin typeface="Courier New" panose="02070309020205020404" pitchFamily="49" charset="0"/>
                <a:cs typeface="Courier New" panose="02070309020205020404" pitchFamily="49" charset="0"/>
              </a:rPr>
              <a:t>delay</a:t>
            </a:r>
            <a:r>
              <a:rPr lang="fr-FR" sz="1050" dirty="0">
                <a:latin typeface="Courier New" panose="02070309020205020404" pitchFamily="49" charset="0"/>
                <a:cs typeface="Courier New" panose="02070309020205020404" pitchFamily="49" charset="0"/>
              </a:rPr>
              <a:t> : Volume)</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sensing</a:t>
            </a:r>
            <a:r>
              <a:rPr lang="fr-FR" sz="1050" dirty="0" smtClean="0">
                <a:latin typeface="Courier New" panose="02070309020205020404" pitchFamily="49" charset="0"/>
                <a:cs typeface="Courier New" panose="02070309020205020404" pitchFamily="49" charset="0"/>
              </a:rPr>
              <a:t>   </a:t>
            </a:r>
            <a:r>
              <a:rPr lang="fr-FR" sz="1050" dirty="0">
                <a:latin typeface="Courier New" panose="02070309020205020404" pitchFamily="49" charset="0"/>
                <a:cs typeface="Courier New" panose="02070309020205020404" pitchFamily="49" charset="0"/>
              </a:rPr>
              <a:t>timeout()</a:t>
            </a:r>
          </a:p>
          <a:p>
            <a:r>
              <a:rPr lang="fr-FR" sz="1050" dirty="0" smtClean="0">
                <a:latin typeface="Courier New" panose="02070309020205020404" pitchFamily="49" charset="0"/>
                <a:cs typeface="Courier New" panose="02070309020205020404" pitchFamily="49" charset="0"/>
              </a:rPr>
              <a:t>}</a:t>
            </a:r>
          </a:p>
          <a:p>
            <a:r>
              <a:rPr lang="fr-FR" sz="1050" b="1" dirty="0" err="1" smtClean="0">
                <a:latin typeface="Courier New" panose="02070309020205020404" pitchFamily="49" charset="0"/>
                <a:cs typeface="Courier New" panose="02070309020205020404" pitchFamily="49" charset="0"/>
              </a:rPr>
              <a:t>device</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AlertDB</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err="1" smtClean="0">
                <a:latin typeface="Courier New" panose="02070309020205020404" pitchFamily="49" charset="0"/>
                <a:cs typeface="Courier New" panose="02070309020205020404" pitchFamily="49" charset="0"/>
              </a:rPr>
              <a:t>declareIncident</a:t>
            </a:r>
            <a:r>
              <a:rPr lang="fr-FR" sz="1050" dirty="0" smtClean="0">
                <a:latin typeface="Courier New" panose="02070309020205020404" pitchFamily="49" charset="0"/>
                <a:cs typeface="Courier New" panose="02070309020205020404" pitchFamily="49" charset="0"/>
              </a:rPr>
              <a:t>(</a:t>
            </a:r>
            <a:r>
              <a:rPr lang="fr-FR" sz="1050" dirty="0" err="1" smtClean="0">
                <a:latin typeface="Courier New" panose="02070309020205020404" pitchFamily="49" charset="0"/>
                <a:cs typeface="Courier New" panose="02070309020205020404" pitchFamily="49" charset="0"/>
              </a:rPr>
              <a:t>msg:</a:t>
            </a:r>
            <a:r>
              <a:rPr lang="fr-FR" sz="1050" b="1" i="1" dirty="0" err="1" smtClean="0">
                <a:latin typeface="Courier New" panose="02070309020205020404" pitchFamily="49" charset="0"/>
                <a:cs typeface="Courier New" panose="02070309020205020404" pitchFamily="49" charset="0"/>
              </a:rPr>
              <a:t>string</a:t>
            </a:r>
            <a:r>
              <a:rPr lang="fr-FR" sz="1050" dirty="0" smtClean="0">
                <a:latin typeface="Courier New" panose="02070309020205020404" pitchFamily="49" charset="0"/>
                <a:cs typeface="Courier New" panose="02070309020205020404" pitchFamily="49" charset="0"/>
              </a:rPr>
              <a:t>)</a:t>
            </a:r>
          </a:p>
          <a:p>
            <a:r>
              <a:rPr lang="fr-FR" sz="1050"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err="1" smtClean="0">
                <a:latin typeface="Courier New" panose="02070309020205020404" pitchFamily="49" charset="0"/>
                <a:cs typeface="Courier New" panose="02070309020205020404" pitchFamily="49" charset="0"/>
              </a:rPr>
              <a:t>alert</a:t>
            </a:r>
            <a:r>
              <a:rPr lang="fr-FR" sz="1050" dirty="0" smtClean="0">
                <a:latin typeface="Courier New" panose="02070309020205020404" pitchFamily="49" charset="0"/>
                <a:cs typeface="Courier New" panose="02070309020205020404" pitchFamily="49" charset="0"/>
              </a:rPr>
              <a:t>()</a:t>
            </a:r>
            <a:endParaRPr lang="fr-FR" sz="1050" dirty="0">
              <a:latin typeface="Courier New" panose="02070309020205020404" pitchFamily="49" charset="0"/>
              <a:cs typeface="Courier New" panose="02070309020205020404" pitchFamily="49" charset="0"/>
            </a:endParaRPr>
          </a:p>
          <a:p>
            <a:r>
              <a:rPr lang="fr-FR" sz="1050" dirty="0">
                <a:latin typeface="Courier New" panose="02070309020205020404" pitchFamily="49" charset="0"/>
                <a:cs typeface="Courier New" panose="02070309020205020404" pitchFamily="49" charset="0"/>
              </a:rPr>
              <a:t>}</a:t>
            </a:r>
          </a:p>
          <a:p>
            <a:r>
              <a:rPr lang="fr-FR" sz="1050" b="1" dirty="0" err="1" smtClean="0">
                <a:latin typeface="Courier New" panose="02070309020205020404" pitchFamily="49" charset="0"/>
                <a:cs typeface="Courier New" panose="02070309020205020404" pitchFamily="49" charset="0"/>
              </a:rPr>
              <a:t>device</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BodyDetector</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sensing</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detect</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isPresent</a:t>
            </a:r>
            <a:r>
              <a:rPr lang="fr-FR" sz="1050" dirty="0">
                <a:latin typeface="Courier New" panose="02070309020205020404" pitchFamily="49" charset="0"/>
                <a:cs typeface="Courier New" panose="02070309020205020404" pitchFamily="49" charset="0"/>
              </a:rPr>
              <a:t>()</a:t>
            </a:r>
          </a:p>
          <a:p>
            <a:r>
              <a:rPr lang="fr-FR" sz="1050" dirty="0">
                <a:latin typeface="Courier New" panose="02070309020205020404" pitchFamily="49" charset="0"/>
                <a:cs typeface="Courier New" panose="02070309020205020404" pitchFamily="49" charset="0"/>
              </a:rPr>
              <a:t>}</a:t>
            </a:r>
          </a:p>
          <a:p>
            <a:r>
              <a:rPr lang="fr-FR" sz="1050" b="1" dirty="0" err="1" smtClean="0">
                <a:latin typeface="Courier New" panose="02070309020205020404" pitchFamily="49" charset="0"/>
                <a:cs typeface="Courier New" panose="02070309020205020404" pitchFamily="49" charset="0"/>
              </a:rPr>
              <a:t>gateway</a:t>
            </a:r>
            <a:r>
              <a:rPr lang="fr-FR" sz="1050" dirty="0" smtClean="0">
                <a:latin typeface="Courier New" panose="02070309020205020404" pitchFamily="49" charset="0"/>
                <a:cs typeface="Courier New" panose="02070309020205020404" pitchFamily="49" charset="0"/>
              </a:rPr>
              <a:t> Central</a:t>
            </a:r>
            <a:endParaRPr lang="fr-FR" sz="1050" dirty="0">
              <a:latin typeface="Courier New" panose="02070309020205020404" pitchFamily="49" charset="0"/>
              <a:cs typeface="Courier New" panose="02070309020205020404" pitchFamily="49" charset="0"/>
            </a:endParaRPr>
          </a:p>
        </p:txBody>
      </p:sp>
      <p:pic>
        <p:nvPicPr>
          <p:cNvPr id="6" name="Espace réservé du conten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79912" y="1984125"/>
            <a:ext cx="5192361" cy="3456384"/>
          </a:xfrm>
        </p:spPr>
      </p:pic>
    </p:spTree>
    <p:extLst>
      <p:ext uri="{BB962C8B-B14F-4D97-AF65-F5344CB8AC3E}">
        <p14:creationId xmlns:p14="http://schemas.microsoft.com/office/powerpoint/2010/main" val="37289975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79512" y="310200"/>
            <a:ext cx="8712968" cy="790787"/>
          </a:xfrm>
        </p:spPr>
        <p:txBody>
          <a:bodyPr/>
          <a:lstStyle/>
          <a:p>
            <a:r>
              <a:rPr lang="fr-FR" dirty="0"/>
              <a:t>DSL : Relier des objets</a:t>
            </a:r>
          </a:p>
        </p:txBody>
      </p:sp>
      <p:sp>
        <p:nvSpPr>
          <p:cNvPr id="3" name="Espace réservé du contenu 2"/>
          <p:cNvSpPr>
            <a:spLocks noGrp="1"/>
          </p:cNvSpPr>
          <p:nvPr>
            <p:ph idx="1"/>
          </p:nvPr>
        </p:nvSpPr>
        <p:spPr>
          <a:xfrm>
            <a:off x="266565" y="1988840"/>
            <a:ext cx="3153307" cy="4176464"/>
          </a:xfrm>
        </p:spPr>
        <p:txBody>
          <a:bodyPr/>
          <a:lstStyle/>
          <a:p>
            <a:r>
              <a:rPr lang="fr-FR" sz="1050" b="1" noProof="0" dirty="0" smtClean="0">
                <a:solidFill>
                  <a:schemeClr val="tx1"/>
                </a:solidFill>
                <a:latin typeface="Courier New" panose="02070309020205020404" pitchFamily="49" charset="0"/>
                <a:cs typeface="Courier New" panose="02070309020205020404" pitchFamily="49" charset="0"/>
              </a:rPr>
              <a:t>configuration</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MyHome</a:t>
            </a:r>
            <a:r>
              <a:rPr lang="fr-FR" sz="1050" b="1" noProof="0" dirty="0" smtClean="0">
                <a:solidFill>
                  <a:schemeClr val="tx1"/>
                </a:solidFill>
                <a:latin typeface="Courier New" panose="02070309020205020404" pitchFamily="49" charset="0"/>
                <a:cs typeface="Courier New" panose="02070309020205020404" pitchFamily="49" charset="0"/>
              </a:rPr>
              <a:t>{</a:t>
            </a: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node</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gw</a:t>
            </a:r>
            <a:r>
              <a:rPr lang="fr-FR" sz="1050" noProof="0" dirty="0" smtClean="0">
                <a:solidFill>
                  <a:schemeClr val="tx1"/>
                </a:solidFill>
                <a:latin typeface="Courier New" panose="02070309020205020404" pitchFamily="49" charset="0"/>
                <a:cs typeface="Courier New" panose="02070309020205020404" pitchFamily="49" charset="0"/>
              </a:rPr>
              <a:t> : Central</a:t>
            </a:r>
          </a:p>
          <a:p>
            <a:endParaRPr lang="fr-FR" sz="1050" noProof="0" dirty="0" smtClean="0">
              <a:solidFill>
                <a:schemeClr val="tx1"/>
              </a:solidFill>
              <a:latin typeface="Courier New" panose="02070309020205020404" pitchFamily="49" charset="0"/>
              <a:cs typeface="Courier New" panose="02070309020205020404" pitchFamily="49" charset="0"/>
            </a:endParaRP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node</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entranceBulb</a:t>
            </a:r>
            <a:r>
              <a:rPr lang="fr-FR" sz="1050" noProof="0" dirty="0" smtClean="0">
                <a:solidFill>
                  <a:schemeClr val="tx1"/>
                </a:solidFill>
                <a:latin typeface="Courier New" panose="02070309020205020404" pitchFamily="49" charset="0"/>
                <a:cs typeface="Courier New" panose="02070309020205020404" pitchFamily="49" charset="0"/>
              </a:rPr>
              <a:t> : </a:t>
            </a:r>
            <a:r>
              <a:rPr lang="fr-FR" sz="1050" noProof="0" dirty="0" err="1" smtClean="0">
                <a:solidFill>
                  <a:schemeClr val="tx1"/>
                </a:solidFill>
                <a:latin typeface="Courier New" panose="02070309020205020404" pitchFamily="49" charset="0"/>
                <a:cs typeface="Courier New" panose="02070309020205020404" pitchFamily="49" charset="0"/>
              </a:rPr>
              <a:t>LightBulb</a:t>
            </a:r>
            <a:endParaRPr lang="fr-FR" sz="1050" noProof="0" dirty="0" smtClean="0">
              <a:solidFill>
                <a:schemeClr val="tx1"/>
              </a:solidFill>
              <a:latin typeface="Courier New" panose="02070309020205020404" pitchFamily="49" charset="0"/>
              <a:cs typeface="Courier New" panose="02070309020205020404" pitchFamily="49" charset="0"/>
            </a:endParaRP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node</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bathroomBulb</a:t>
            </a:r>
            <a:r>
              <a:rPr lang="fr-FR" sz="1050" noProof="0" dirty="0" smtClean="0">
                <a:solidFill>
                  <a:schemeClr val="tx1"/>
                </a:solidFill>
                <a:latin typeface="Courier New" panose="02070309020205020404" pitchFamily="49" charset="0"/>
                <a:cs typeface="Courier New" panose="02070309020205020404" pitchFamily="49" charset="0"/>
              </a:rPr>
              <a:t> : </a:t>
            </a:r>
            <a:r>
              <a:rPr lang="fr-FR" sz="1050" noProof="0" dirty="0" err="1" smtClean="0">
                <a:solidFill>
                  <a:schemeClr val="tx1"/>
                </a:solidFill>
                <a:latin typeface="Courier New" panose="02070309020205020404" pitchFamily="49" charset="0"/>
                <a:cs typeface="Courier New" panose="02070309020205020404" pitchFamily="49" charset="0"/>
              </a:rPr>
              <a:t>LightBulb</a:t>
            </a:r>
            <a:endParaRPr lang="fr-FR" sz="1050" noProof="0" dirty="0" smtClean="0">
              <a:solidFill>
                <a:schemeClr val="tx1"/>
              </a:solidFill>
              <a:latin typeface="Courier New" panose="02070309020205020404" pitchFamily="49" charset="0"/>
              <a:cs typeface="Courier New" panose="02070309020205020404" pitchFamily="49" charset="0"/>
            </a:endParaRP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node</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kitchenBulb</a:t>
            </a:r>
            <a:r>
              <a:rPr lang="fr-FR" sz="1050" noProof="0" dirty="0" smtClean="0">
                <a:solidFill>
                  <a:schemeClr val="tx1"/>
                </a:solidFill>
                <a:latin typeface="Courier New" panose="02070309020205020404" pitchFamily="49" charset="0"/>
                <a:cs typeface="Courier New" panose="02070309020205020404" pitchFamily="49" charset="0"/>
              </a:rPr>
              <a:t>  : </a:t>
            </a:r>
            <a:r>
              <a:rPr lang="fr-FR" sz="1050" noProof="0" dirty="0" err="1" smtClean="0">
                <a:solidFill>
                  <a:schemeClr val="tx1"/>
                </a:solidFill>
                <a:latin typeface="Courier New" panose="02070309020205020404" pitchFamily="49" charset="0"/>
                <a:cs typeface="Courier New" panose="02070309020205020404" pitchFamily="49" charset="0"/>
              </a:rPr>
              <a:t>LightBulb</a:t>
            </a:r>
            <a:endParaRPr lang="fr-FR" sz="1050" noProof="0" dirty="0" smtClean="0">
              <a:solidFill>
                <a:schemeClr val="tx1"/>
              </a:solidFill>
              <a:latin typeface="Courier New" panose="02070309020205020404" pitchFamily="49" charset="0"/>
              <a:cs typeface="Courier New" panose="02070309020205020404" pitchFamily="49" charset="0"/>
            </a:endParaRP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node</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roomBulb</a:t>
            </a:r>
            <a:r>
              <a:rPr lang="fr-FR" sz="1050" noProof="0" dirty="0" smtClean="0">
                <a:solidFill>
                  <a:schemeClr val="tx1"/>
                </a:solidFill>
                <a:latin typeface="Courier New" panose="02070309020205020404" pitchFamily="49" charset="0"/>
                <a:cs typeface="Courier New" panose="02070309020205020404" pitchFamily="49" charset="0"/>
              </a:rPr>
              <a:t>     : </a:t>
            </a:r>
            <a:r>
              <a:rPr lang="fr-FR" sz="1050" noProof="0" dirty="0" err="1" smtClean="0">
                <a:solidFill>
                  <a:schemeClr val="tx1"/>
                </a:solidFill>
                <a:latin typeface="Courier New" panose="02070309020205020404" pitchFamily="49" charset="0"/>
                <a:cs typeface="Courier New" panose="02070309020205020404" pitchFamily="49" charset="0"/>
              </a:rPr>
              <a:t>LightBulb</a:t>
            </a:r>
            <a:endParaRPr lang="fr-FR" sz="1050" noProof="0" dirty="0" smtClean="0">
              <a:solidFill>
                <a:schemeClr val="tx1"/>
              </a:solidFill>
              <a:latin typeface="Courier New" panose="02070309020205020404" pitchFamily="49" charset="0"/>
              <a:cs typeface="Courier New" panose="02070309020205020404" pitchFamily="49" charset="0"/>
            </a:endParaRPr>
          </a:p>
          <a:p>
            <a:endParaRPr lang="fr-FR" sz="1050" noProof="0" dirty="0" smtClean="0">
              <a:solidFill>
                <a:schemeClr val="tx1"/>
              </a:solidFill>
              <a:latin typeface="Courier New" panose="02070309020205020404" pitchFamily="49" charset="0"/>
              <a:cs typeface="Courier New" panose="02070309020205020404" pitchFamily="49" charset="0"/>
            </a:endParaRP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node</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ipPhone</a:t>
            </a:r>
            <a:r>
              <a:rPr lang="fr-FR" sz="1050" noProof="0" dirty="0" smtClean="0">
                <a:solidFill>
                  <a:schemeClr val="tx1"/>
                </a:solidFill>
                <a:latin typeface="Courier New" panose="02070309020205020404" pitchFamily="49" charset="0"/>
                <a:cs typeface="Courier New" panose="02070309020205020404" pitchFamily="49" charset="0"/>
              </a:rPr>
              <a:t>      : Phone</a:t>
            </a: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node</a:t>
            </a:r>
            <a:r>
              <a:rPr lang="fr-FR" sz="1050" b="1"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db</a:t>
            </a:r>
            <a:r>
              <a:rPr lang="fr-FR" sz="1050" noProof="0" dirty="0" smtClean="0">
                <a:solidFill>
                  <a:schemeClr val="tx1"/>
                </a:solidFill>
                <a:latin typeface="Courier New" panose="02070309020205020404" pitchFamily="49" charset="0"/>
                <a:cs typeface="Courier New" panose="02070309020205020404" pitchFamily="49" charset="0"/>
              </a:rPr>
              <a:t>           : </a:t>
            </a:r>
            <a:r>
              <a:rPr lang="fr-FR" sz="1050" noProof="0" dirty="0" err="1" smtClean="0">
                <a:solidFill>
                  <a:schemeClr val="tx1"/>
                </a:solidFill>
                <a:latin typeface="Courier New" panose="02070309020205020404" pitchFamily="49" charset="0"/>
                <a:cs typeface="Courier New" panose="02070309020205020404" pitchFamily="49" charset="0"/>
              </a:rPr>
              <a:t>AlertDB</a:t>
            </a:r>
            <a:endParaRPr lang="fr-FR" sz="1050" noProof="0" dirty="0" smtClean="0">
              <a:solidFill>
                <a:schemeClr val="tx1"/>
              </a:solidFill>
              <a:latin typeface="Courier New" panose="02070309020205020404" pitchFamily="49" charset="0"/>
              <a:cs typeface="Courier New" panose="02070309020205020404" pitchFamily="49" charset="0"/>
            </a:endParaRP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node</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bodydetector</a:t>
            </a:r>
            <a:r>
              <a:rPr lang="fr-FR" sz="1050" noProof="0" dirty="0" smtClean="0">
                <a:solidFill>
                  <a:schemeClr val="tx1"/>
                </a:solidFill>
                <a:latin typeface="Courier New" panose="02070309020205020404" pitchFamily="49" charset="0"/>
                <a:cs typeface="Courier New" panose="02070309020205020404" pitchFamily="49" charset="0"/>
              </a:rPr>
              <a:t> : </a:t>
            </a:r>
            <a:r>
              <a:rPr lang="fr-FR" sz="1050" noProof="0" dirty="0" err="1" smtClean="0">
                <a:latin typeface="Courier New" panose="02070309020205020404" pitchFamily="49" charset="0"/>
                <a:cs typeface="Courier New" panose="02070309020205020404" pitchFamily="49" charset="0"/>
              </a:rPr>
              <a:t>BodyDetector</a:t>
            </a:r>
            <a:r>
              <a:rPr lang="fr-FR" sz="1050" noProof="0" dirty="0" smtClean="0">
                <a:solidFill>
                  <a:schemeClr val="tx1"/>
                </a:solidFill>
                <a:latin typeface="Courier New" panose="02070309020205020404" pitchFamily="49" charset="0"/>
                <a:cs typeface="Courier New" panose="02070309020205020404" pitchFamily="49" charset="0"/>
              </a:rPr>
              <a:t>  </a:t>
            </a:r>
          </a:p>
          <a:p>
            <a:endParaRPr lang="fr-FR" sz="1050" noProof="0" dirty="0" smtClean="0">
              <a:solidFill>
                <a:schemeClr val="tx1"/>
              </a:solidFill>
              <a:latin typeface="Courier New" panose="02070309020205020404" pitchFamily="49" charset="0"/>
              <a:cs typeface="Courier New" panose="02070309020205020404" pitchFamily="49" charset="0"/>
            </a:endParaRPr>
          </a:p>
          <a:p>
            <a:r>
              <a:rPr lang="fr-FR" sz="1050" b="1"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node</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timer</a:t>
            </a:r>
            <a:r>
              <a:rPr lang="fr-FR" sz="1050" noProof="0" dirty="0" smtClean="0">
                <a:solidFill>
                  <a:schemeClr val="tx1"/>
                </a:solidFill>
                <a:latin typeface="Courier New" panose="02070309020205020404" pitchFamily="49" charset="0"/>
                <a:cs typeface="Courier New" panose="02070309020205020404" pitchFamily="49" charset="0"/>
              </a:rPr>
              <a:t> : </a:t>
            </a:r>
            <a:r>
              <a:rPr lang="fr-FR" sz="1050" noProof="0" dirty="0" err="1" smtClean="0">
                <a:solidFill>
                  <a:schemeClr val="tx1"/>
                </a:solidFill>
                <a:latin typeface="Courier New" panose="02070309020205020404" pitchFamily="49" charset="0"/>
                <a:cs typeface="Courier New" panose="02070309020205020404" pitchFamily="49" charset="0"/>
              </a:rPr>
              <a:t>Timer</a:t>
            </a:r>
            <a:endParaRPr lang="fr-FR" sz="1050" noProof="0" dirty="0" smtClean="0">
              <a:solidFill>
                <a:schemeClr val="tx1"/>
              </a:solidFill>
              <a:latin typeface="Courier New" panose="02070309020205020404" pitchFamily="49" charset="0"/>
              <a:cs typeface="Courier New" panose="02070309020205020404" pitchFamily="49" charset="0"/>
            </a:endParaRPr>
          </a:p>
          <a:p>
            <a:endParaRPr lang="fr-FR" sz="1050" noProof="0" dirty="0" smtClean="0">
              <a:solidFill>
                <a:schemeClr val="tx1"/>
              </a:solidFill>
              <a:latin typeface="Courier New" panose="02070309020205020404" pitchFamily="49" charset="0"/>
              <a:cs typeface="Courier New" panose="02070309020205020404" pitchFamily="49" charset="0"/>
            </a:endParaRP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from</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entranceBulb</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to</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gw</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via</a:t>
            </a:r>
            <a:r>
              <a:rPr lang="fr-FR" sz="1050" noProof="0" dirty="0" smtClean="0">
                <a:solidFill>
                  <a:schemeClr val="tx1"/>
                </a:solidFill>
                <a:latin typeface="Courier New" panose="02070309020205020404" pitchFamily="49" charset="0"/>
                <a:cs typeface="Courier New" panose="02070309020205020404" pitchFamily="49" charset="0"/>
              </a:rPr>
              <a:t> IP</a:t>
            </a: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from</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bathroomBulb</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to</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gw</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via</a:t>
            </a:r>
            <a:r>
              <a:rPr lang="fr-FR" sz="1050" noProof="0" dirty="0" smtClean="0">
                <a:solidFill>
                  <a:schemeClr val="tx1"/>
                </a:solidFill>
                <a:latin typeface="Courier New" panose="02070309020205020404" pitchFamily="49" charset="0"/>
                <a:cs typeface="Courier New" panose="02070309020205020404" pitchFamily="49" charset="0"/>
              </a:rPr>
              <a:t> IP</a:t>
            </a: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from</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kitchenBulb</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to</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gw</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via</a:t>
            </a:r>
            <a:r>
              <a:rPr lang="fr-FR" sz="1050" noProof="0" dirty="0" smtClean="0">
                <a:solidFill>
                  <a:schemeClr val="tx1"/>
                </a:solidFill>
                <a:latin typeface="Courier New" panose="02070309020205020404" pitchFamily="49" charset="0"/>
                <a:cs typeface="Courier New" panose="02070309020205020404" pitchFamily="49" charset="0"/>
              </a:rPr>
              <a:t> IP</a:t>
            </a: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from</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roomBulb</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to</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gw</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via</a:t>
            </a:r>
            <a:r>
              <a:rPr lang="fr-FR" sz="1050" noProof="0" dirty="0" smtClean="0">
                <a:solidFill>
                  <a:schemeClr val="tx1"/>
                </a:solidFill>
                <a:latin typeface="Courier New" panose="02070309020205020404" pitchFamily="49" charset="0"/>
                <a:cs typeface="Courier New" panose="02070309020205020404" pitchFamily="49" charset="0"/>
              </a:rPr>
              <a:t> IP</a:t>
            </a: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from</a:t>
            </a:r>
            <a:r>
              <a:rPr lang="fr-FR" sz="1050" b="1"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ipPhone</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to</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gw</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via</a:t>
            </a:r>
            <a:r>
              <a:rPr lang="fr-FR" sz="1050" noProof="0" dirty="0" smtClean="0">
                <a:solidFill>
                  <a:schemeClr val="tx1"/>
                </a:solidFill>
                <a:latin typeface="Courier New" panose="02070309020205020404" pitchFamily="49" charset="0"/>
                <a:cs typeface="Courier New" panose="02070309020205020404" pitchFamily="49" charset="0"/>
              </a:rPr>
              <a:t> IP</a:t>
            </a:r>
          </a:p>
          <a:p>
            <a:r>
              <a:rPr lang="fr-FR" sz="1050" b="1" noProof="0" dirty="0" smtClean="0">
                <a:solidFill>
                  <a:schemeClr val="tx1"/>
                </a:solidFill>
                <a:latin typeface="Courier New" panose="02070309020205020404" pitchFamily="49" charset="0"/>
                <a:cs typeface="Courier New" panose="02070309020205020404" pitchFamily="49" charset="0"/>
              </a:rPr>
              <a:t>}</a:t>
            </a:r>
            <a:endParaRPr lang="fr-FR" sz="1050" b="1" noProof="0" dirty="0">
              <a:solidFill>
                <a:schemeClr val="tx1"/>
              </a:solidFill>
              <a:latin typeface="Courier New" panose="02070309020205020404" pitchFamily="49" charset="0"/>
              <a:cs typeface="Courier New" panose="02070309020205020404" pitchFamily="49" charset="0"/>
            </a:endParaRPr>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26</a:t>
            </a:fld>
            <a:endParaRPr lang="en-US" dirty="0"/>
          </a:p>
        </p:txBody>
      </p:sp>
      <p:pic>
        <p:nvPicPr>
          <p:cNvPr id="5" name="Image 4"/>
          <p:cNvPicPr>
            <a:picLocks noChangeAspect="1"/>
          </p:cNvPicPr>
          <p:nvPr/>
        </p:nvPicPr>
        <p:blipFill>
          <a:blip r:embed="rId2"/>
          <a:stretch>
            <a:fillRect/>
          </a:stretch>
        </p:blipFill>
        <p:spPr>
          <a:xfrm>
            <a:off x="5292080" y="1916832"/>
            <a:ext cx="3311450" cy="1339273"/>
          </a:xfrm>
          <a:prstGeom prst="rect">
            <a:avLst/>
          </a:prstGeom>
        </p:spPr>
      </p:pic>
      <p:sp>
        <p:nvSpPr>
          <p:cNvPr id="6" name="ZoneTexte 5"/>
          <p:cNvSpPr txBox="1"/>
          <p:nvPr/>
        </p:nvSpPr>
        <p:spPr>
          <a:xfrm>
            <a:off x="4716016" y="2065172"/>
            <a:ext cx="1440160" cy="307777"/>
          </a:xfrm>
          <a:prstGeom prst="rect">
            <a:avLst/>
          </a:prstGeom>
          <a:noFill/>
        </p:spPr>
        <p:txBody>
          <a:bodyPr wrap="square" rtlCol="0">
            <a:spAutoFit/>
          </a:bodyPr>
          <a:lstStyle/>
          <a:p>
            <a:r>
              <a:rPr lang="fr-BE" sz="1400" dirty="0" err="1" smtClean="0"/>
              <a:t>RoomBulb</a:t>
            </a:r>
            <a:endParaRPr lang="fr-BE" sz="1400" dirty="0"/>
          </a:p>
        </p:txBody>
      </p:sp>
      <p:pic>
        <p:nvPicPr>
          <p:cNvPr id="7" name="Image 6"/>
          <p:cNvPicPr>
            <a:picLocks noChangeAspect="1"/>
          </p:cNvPicPr>
          <p:nvPr/>
        </p:nvPicPr>
        <p:blipFill>
          <a:blip r:embed="rId3"/>
          <a:stretch>
            <a:fillRect/>
          </a:stretch>
        </p:blipFill>
        <p:spPr>
          <a:xfrm>
            <a:off x="5544567" y="3899809"/>
            <a:ext cx="3168352" cy="1121897"/>
          </a:xfrm>
          <a:prstGeom prst="rect">
            <a:avLst/>
          </a:prstGeom>
        </p:spPr>
      </p:pic>
      <p:sp>
        <p:nvSpPr>
          <p:cNvPr id="9" name="ZoneTexte 8"/>
          <p:cNvSpPr txBox="1"/>
          <p:nvPr/>
        </p:nvSpPr>
        <p:spPr>
          <a:xfrm>
            <a:off x="4824487" y="3899809"/>
            <a:ext cx="1440160" cy="307777"/>
          </a:xfrm>
          <a:prstGeom prst="rect">
            <a:avLst/>
          </a:prstGeom>
          <a:noFill/>
        </p:spPr>
        <p:txBody>
          <a:bodyPr wrap="square" rtlCol="0">
            <a:spAutoFit/>
          </a:bodyPr>
          <a:lstStyle/>
          <a:p>
            <a:r>
              <a:rPr lang="fr-BE" sz="1400" dirty="0" err="1" smtClean="0"/>
              <a:t>IpPhone</a:t>
            </a:r>
            <a:endParaRPr lang="fr-BE" sz="1400" dirty="0"/>
          </a:p>
        </p:txBody>
      </p:sp>
    </p:spTree>
    <p:extLst>
      <p:ext uri="{BB962C8B-B14F-4D97-AF65-F5344CB8AC3E}">
        <p14:creationId xmlns:p14="http://schemas.microsoft.com/office/powerpoint/2010/main" val="36198905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1520" y="310200"/>
            <a:ext cx="8722188" cy="790787"/>
          </a:xfrm>
        </p:spPr>
        <p:txBody>
          <a:bodyPr/>
          <a:lstStyle/>
          <a:p>
            <a:r>
              <a:rPr lang="fr-FR" noProof="0" dirty="0" smtClean="0"/>
              <a:t>DSL : Définir des comportements</a:t>
            </a:r>
            <a:endParaRPr lang="fr-FR" sz="4400" noProof="0" dirty="0"/>
          </a:p>
        </p:txBody>
      </p:sp>
      <p:sp>
        <p:nvSpPr>
          <p:cNvPr id="3" name="Espace réservé du contenu 2"/>
          <p:cNvSpPr>
            <a:spLocks noGrp="1"/>
          </p:cNvSpPr>
          <p:nvPr>
            <p:ph idx="1"/>
          </p:nvPr>
        </p:nvSpPr>
        <p:spPr>
          <a:xfrm>
            <a:off x="251520" y="1340768"/>
            <a:ext cx="3744416" cy="5105592"/>
          </a:xfrm>
        </p:spPr>
        <p:txBody>
          <a:bodyPr/>
          <a:lstStyle/>
          <a:p>
            <a:r>
              <a:rPr lang="fr-FR" sz="1050" noProof="0" dirty="0" smtClean="0"/>
              <a:t> </a:t>
            </a:r>
            <a:endParaRPr lang="fr-FR" sz="1050" b="1" noProof="0" dirty="0" smtClean="0">
              <a:solidFill>
                <a:schemeClr val="tx1"/>
              </a:solidFill>
              <a:latin typeface="Courier New" panose="02070309020205020404" pitchFamily="49" charset="0"/>
              <a:cs typeface="Courier New" panose="02070309020205020404" pitchFamily="49" charset="0"/>
            </a:endParaRPr>
          </a:p>
          <a:p>
            <a:r>
              <a:rPr lang="fr-FR" sz="1050" b="1" noProof="0" dirty="0" err="1" smtClean="0">
                <a:solidFill>
                  <a:schemeClr val="tx1"/>
                </a:solidFill>
                <a:latin typeface="Courier New" panose="02070309020205020404" pitchFamily="49" charset="0"/>
                <a:cs typeface="Courier New" panose="02070309020205020404" pitchFamily="49" charset="0"/>
              </a:rPr>
              <a:t>rule</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WaitBeforeBlink</a:t>
            </a:r>
            <a:r>
              <a:rPr lang="fr-FR" sz="1050" noProof="0" dirty="0" smtClean="0">
                <a:solidFill>
                  <a:schemeClr val="tx1"/>
                </a:solidFill>
                <a:latin typeface="Courier New" panose="02070309020205020404" pitchFamily="49" charset="0"/>
                <a:cs typeface="Courier New" panose="02070309020205020404" pitchFamily="49" charset="0"/>
              </a:rPr>
              <a:t> :</a:t>
            </a:r>
          </a:p>
          <a:p>
            <a:r>
              <a:rPr lang="fr-FR" sz="1050" b="1" noProof="0" dirty="0" err="1" smtClean="0">
                <a:solidFill>
                  <a:schemeClr val="tx1"/>
                </a:solidFill>
                <a:latin typeface="Courier New" panose="02070309020205020404" pitchFamily="49" charset="0"/>
                <a:cs typeface="Courier New" panose="02070309020205020404" pitchFamily="49" charset="0"/>
              </a:rPr>
              <a:t>when</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ipPhone.ring</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do </a:t>
            </a:r>
            <a:r>
              <a:rPr lang="fr-FR" sz="1050" noProof="0" dirty="0" smtClean="0">
                <a:solidFill>
                  <a:schemeClr val="tx1"/>
                </a:solidFill>
                <a:latin typeface="Courier New" panose="02070309020205020404" pitchFamily="49" charset="0"/>
                <a:cs typeface="Courier New" panose="02070309020205020404" pitchFamily="49" charset="0"/>
              </a:rPr>
              <a:t>{</a:t>
            </a: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timer.reset</a:t>
            </a:r>
            <a:r>
              <a:rPr lang="fr-FR" sz="1050" noProof="0" dirty="0" smtClean="0">
                <a:solidFill>
                  <a:schemeClr val="tx1"/>
                </a:solidFill>
                <a:latin typeface="Courier New" panose="02070309020205020404" pitchFamily="49" charset="0"/>
                <a:cs typeface="Courier New" panose="02070309020205020404" pitchFamily="49" charset="0"/>
              </a:rPr>
              <a:t>()} ; </a:t>
            </a:r>
            <a:r>
              <a:rPr lang="fr-FR" sz="1050" noProof="0" dirty="0" err="1" smtClean="0">
                <a:solidFill>
                  <a:schemeClr val="tx1"/>
                </a:solidFill>
                <a:latin typeface="Courier New" panose="02070309020205020404" pitchFamily="49" charset="0"/>
                <a:cs typeface="Courier New" panose="02070309020205020404" pitchFamily="49" charset="0"/>
              </a:rPr>
              <a:t>timer.set</a:t>
            </a:r>
            <a:r>
              <a:rPr lang="fr-FR" sz="1050" noProof="0" dirty="0" smtClean="0">
                <a:solidFill>
                  <a:schemeClr val="tx1"/>
                </a:solidFill>
                <a:latin typeface="Courier New" panose="02070309020205020404" pitchFamily="49" charset="0"/>
                <a:cs typeface="Courier New" panose="02070309020205020404" pitchFamily="49" charset="0"/>
              </a:rPr>
              <a:t>(10)</a:t>
            </a:r>
          </a:p>
          <a:p>
            <a:r>
              <a:rPr lang="fr-FR" sz="1050" noProof="0" dirty="0" smtClean="0">
                <a:solidFill>
                  <a:schemeClr val="tx1"/>
                </a:solidFill>
                <a:latin typeface="Courier New" panose="02070309020205020404" pitchFamily="49" charset="0"/>
                <a:cs typeface="Courier New" panose="02070309020205020404" pitchFamily="49" charset="0"/>
              </a:rPr>
              <a:t>}</a:t>
            </a:r>
          </a:p>
          <a:p>
            <a:endParaRPr lang="fr-FR" sz="1050" noProof="0" dirty="0" smtClean="0">
              <a:solidFill>
                <a:schemeClr val="tx1"/>
              </a:solidFill>
              <a:latin typeface="Courier New" panose="02070309020205020404" pitchFamily="49" charset="0"/>
              <a:cs typeface="Courier New" panose="02070309020205020404" pitchFamily="49" charset="0"/>
            </a:endParaRPr>
          </a:p>
          <a:p>
            <a:r>
              <a:rPr lang="fr-FR" sz="1050" b="1" noProof="0" dirty="0" err="1" smtClean="0">
                <a:solidFill>
                  <a:schemeClr val="tx1"/>
                </a:solidFill>
                <a:latin typeface="Courier New" panose="02070309020205020404" pitchFamily="49" charset="0"/>
                <a:cs typeface="Courier New" panose="02070309020205020404" pitchFamily="49" charset="0"/>
              </a:rPr>
              <a:t>rule</a:t>
            </a:r>
            <a:r>
              <a:rPr lang="fr-FR" sz="1050" b="1"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BlinkAndWait</a:t>
            </a:r>
            <a:r>
              <a:rPr lang="fr-FR" sz="1050" noProof="0" dirty="0" smtClean="0">
                <a:solidFill>
                  <a:schemeClr val="tx1"/>
                </a:solidFill>
                <a:latin typeface="Courier New" panose="02070309020205020404" pitchFamily="49" charset="0"/>
                <a:cs typeface="Courier New" panose="02070309020205020404" pitchFamily="49" charset="0"/>
              </a:rPr>
              <a:t>:</a:t>
            </a:r>
          </a:p>
          <a:p>
            <a:r>
              <a:rPr lang="fr-FR" sz="1050" b="1" noProof="0" dirty="0" err="1" smtClean="0">
                <a:solidFill>
                  <a:schemeClr val="tx1"/>
                </a:solidFill>
                <a:latin typeface="Courier New" panose="02070309020205020404" pitchFamily="49" charset="0"/>
                <a:cs typeface="Courier New" panose="02070309020205020404" pitchFamily="49" charset="0"/>
              </a:rPr>
              <a:t>when</a:t>
            </a:r>
            <a:r>
              <a:rPr lang="fr-FR" sz="1050" b="1" noProof="0" dirty="0" smtClean="0">
                <a:solidFill>
                  <a:schemeClr val="tx1"/>
                </a:solidFill>
                <a:latin typeface="Courier New" panose="02070309020205020404" pitchFamily="49" charset="0"/>
                <a:cs typeface="Courier New" panose="02070309020205020404" pitchFamily="49" charset="0"/>
              </a:rPr>
              <a:t> </a:t>
            </a:r>
            <a:r>
              <a:rPr lang="fr-FR" sz="1050" noProof="0" dirty="0" smtClean="0">
                <a:solidFill>
                  <a:schemeClr val="tx1"/>
                </a:solidFill>
                <a:latin typeface="Courier New" panose="02070309020205020404" pitchFamily="49" charset="0"/>
                <a:cs typeface="Courier New" panose="02070309020205020404" pitchFamily="49" charset="0"/>
              </a:rPr>
              <a:t>(</a:t>
            </a:r>
            <a:r>
              <a:rPr lang="fr-FR" sz="1050" noProof="0" dirty="0" err="1" smtClean="0">
                <a:solidFill>
                  <a:schemeClr val="tx1"/>
                </a:solidFill>
                <a:latin typeface="Courier New" panose="02070309020205020404" pitchFamily="49" charset="0"/>
                <a:cs typeface="Courier New" panose="02070309020205020404" pitchFamily="49" charset="0"/>
              </a:rPr>
              <a:t>timer.timeout</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do </a:t>
            </a:r>
            <a:r>
              <a:rPr lang="fr-FR" sz="1050" noProof="0" dirty="0" smtClean="0">
                <a:solidFill>
                  <a:schemeClr val="tx1"/>
                </a:solidFill>
                <a:latin typeface="Courier New" panose="02070309020205020404" pitchFamily="49" charset="0"/>
                <a:cs typeface="Courier New" panose="02070309020205020404" pitchFamily="49" charset="0"/>
              </a:rPr>
              <a:t>{</a:t>
            </a: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LightBulb.blink</a:t>
            </a:r>
            <a:r>
              <a:rPr lang="fr-FR" sz="1050" noProof="0" dirty="0" smtClean="0">
                <a:solidFill>
                  <a:schemeClr val="tx1"/>
                </a:solidFill>
                <a:latin typeface="Courier New" panose="02070309020205020404" pitchFamily="49" charset="0"/>
                <a:cs typeface="Courier New" panose="02070309020205020404" pitchFamily="49" charset="0"/>
              </a:rPr>
              <a:t>() </a:t>
            </a:r>
          </a:p>
          <a:p>
            <a:r>
              <a:rPr lang="fr-FR" sz="1050" noProof="0" dirty="0" smtClean="0">
                <a:solidFill>
                  <a:schemeClr val="tx1"/>
                </a:solidFill>
                <a:latin typeface="Courier New" panose="02070309020205020404" pitchFamily="49" charset="0"/>
                <a:cs typeface="Courier New" panose="02070309020205020404" pitchFamily="49" charset="0"/>
              </a:rPr>
              <a:t>   || </a:t>
            </a: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timer.reset</a:t>
            </a:r>
            <a:r>
              <a:rPr lang="fr-FR" sz="1050" noProof="0" dirty="0" smtClean="0">
                <a:solidFill>
                  <a:schemeClr val="tx1"/>
                </a:solidFill>
                <a:latin typeface="Courier New" panose="02070309020205020404" pitchFamily="49" charset="0"/>
                <a:cs typeface="Courier New" panose="02070309020205020404" pitchFamily="49" charset="0"/>
              </a:rPr>
              <a:t>() ; </a:t>
            </a:r>
            <a:r>
              <a:rPr lang="fr-FR" sz="1050" noProof="0" dirty="0" err="1" smtClean="0">
                <a:solidFill>
                  <a:schemeClr val="tx1"/>
                </a:solidFill>
                <a:latin typeface="Courier New" panose="02070309020205020404" pitchFamily="49" charset="0"/>
                <a:cs typeface="Courier New" panose="02070309020205020404" pitchFamily="49" charset="0"/>
              </a:rPr>
              <a:t>timer.set</a:t>
            </a:r>
            <a:r>
              <a:rPr lang="fr-FR" sz="1050" noProof="0" dirty="0" smtClean="0">
                <a:solidFill>
                  <a:schemeClr val="tx1"/>
                </a:solidFill>
                <a:latin typeface="Courier New" panose="02070309020205020404" pitchFamily="49" charset="0"/>
                <a:cs typeface="Courier New" panose="02070309020205020404" pitchFamily="49" charset="0"/>
              </a:rPr>
              <a:t>(120))</a:t>
            </a:r>
          </a:p>
          <a:p>
            <a:r>
              <a:rPr lang="fr-FR" sz="1050" noProof="0" dirty="0" smtClean="0">
                <a:solidFill>
                  <a:schemeClr val="tx1"/>
                </a:solidFill>
                <a:latin typeface="Courier New" panose="02070309020205020404" pitchFamily="49" charset="0"/>
                <a:cs typeface="Courier New" panose="02070309020205020404" pitchFamily="49" charset="0"/>
              </a:rPr>
              <a:t>}</a:t>
            </a:r>
          </a:p>
          <a:p>
            <a:endParaRPr lang="fr-FR" sz="1050" noProof="0" dirty="0" smtClean="0">
              <a:solidFill>
                <a:schemeClr val="tx1"/>
              </a:solidFill>
              <a:latin typeface="Courier New" panose="02070309020205020404" pitchFamily="49" charset="0"/>
              <a:cs typeface="Courier New" panose="02070309020205020404" pitchFamily="49" charset="0"/>
            </a:endParaRPr>
          </a:p>
          <a:p>
            <a:r>
              <a:rPr lang="fr-FR" sz="1050" b="1" noProof="0" dirty="0" err="1" smtClean="0">
                <a:solidFill>
                  <a:schemeClr val="tx1"/>
                </a:solidFill>
                <a:latin typeface="Courier New" panose="02070309020205020404" pitchFamily="49" charset="0"/>
                <a:cs typeface="Courier New" panose="02070309020205020404" pitchFamily="49" charset="0"/>
              </a:rPr>
              <a:t>rule</a:t>
            </a:r>
            <a:r>
              <a:rPr lang="fr-FR" sz="1050" b="1"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PickedUpQuick</a:t>
            </a:r>
            <a:r>
              <a:rPr lang="fr-FR" sz="1050" noProof="0" dirty="0" smtClean="0">
                <a:solidFill>
                  <a:schemeClr val="tx1"/>
                </a:solidFill>
                <a:latin typeface="Courier New" panose="02070309020205020404" pitchFamily="49" charset="0"/>
                <a:cs typeface="Courier New" panose="02070309020205020404" pitchFamily="49" charset="0"/>
              </a:rPr>
              <a:t>:</a:t>
            </a:r>
          </a:p>
          <a:p>
            <a:r>
              <a:rPr lang="fr-FR" sz="1050" b="1" noProof="0" dirty="0" err="1" smtClean="0">
                <a:solidFill>
                  <a:schemeClr val="tx1"/>
                </a:solidFill>
                <a:latin typeface="Courier New" panose="02070309020205020404" pitchFamily="49" charset="0"/>
                <a:cs typeface="Courier New" panose="02070309020205020404" pitchFamily="49" charset="0"/>
              </a:rPr>
              <a:t>when</a:t>
            </a:r>
            <a:r>
              <a:rPr lang="fr-FR" sz="1050" b="1" noProof="0" dirty="0" smtClean="0">
                <a:solidFill>
                  <a:schemeClr val="tx1"/>
                </a:solidFill>
                <a:latin typeface="Courier New" panose="02070309020205020404" pitchFamily="49" charset="0"/>
                <a:cs typeface="Courier New" panose="02070309020205020404" pitchFamily="49" charset="0"/>
              </a:rPr>
              <a:t> </a:t>
            </a:r>
            <a:r>
              <a:rPr lang="fr-FR" sz="1050" noProof="0" dirty="0" smtClean="0">
                <a:solidFill>
                  <a:schemeClr val="tx1"/>
                </a:solidFill>
                <a:latin typeface="Courier New" panose="02070309020205020404" pitchFamily="49" charset="0"/>
                <a:cs typeface="Courier New" panose="02070309020205020404" pitchFamily="49" charset="0"/>
              </a:rPr>
              <a:t>(</a:t>
            </a:r>
            <a:r>
              <a:rPr lang="fr-FR" sz="1050" noProof="0" dirty="0" err="1" smtClean="0">
                <a:solidFill>
                  <a:schemeClr val="tx1"/>
                </a:solidFill>
                <a:latin typeface="Courier New" panose="02070309020205020404" pitchFamily="49" charset="0"/>
                <a:cs typeface="Courier New" panose="02070309020205020404" pitchFamily="49" charset="0"/>
              </a:rPr>
              <a:t>ipPhone.pickedUp</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do</a:t>
            </a:r>
            <a:r>
              <a:rPr lang="fr-FR" sz="1050" noProof="0" dirty="0" smtClean="0">
                <a:solidFill>
                  <a:schemeClr val="tx1"/>
                </a:solidFill>
                <a:latin typeface="Courier New" panose="02070309020205020404" pitchFamily="49" charset="0"/>
                <a:cs typeface="Courier New" panose="02070309020205020404" pitchFamily="49" charset="0"/>
              </a:rPr>
              <a:t>{</a:t>
            </a: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LightBulb.off</a:t>
            </a:r>
            <a:r>
              <a:rPr lang="fr-FR" sz="1050" noProof="0" dirty="0" smtClean="0">
                <a:solidFill>
                  <a:schemeClr val="tx1"/>
                </a:solidFill>
                <a:latin typeface="Courier New" panose="02070309020205020404" pitchFamily="49" charset="0"/>
                <a:cs typeface="Courier New" panose="02070309020205020404" pitchFamily="49" charset="0"/>
              </a:rPr>
              <a:t>()</a:t>
            </a:r>
          </a:p>
          <a:p>
            <a:r>
              <a:rPr lang="fr-FR" sz="1050" noProof="0" dirty="0" smtClean="0">
                <a:solidFill>
                  <a:schemeClr val="tx1"/>
                </a:solidFill>
                <a:latin typeface="Courier New" panose="02070309020205020404" pitchFamily="49" charset="0"/>
                <a:cs typeface="Courier New" panose="02070309020205020404" pitchFamily="49" charset="0"/>
              </a:rPr>
              <a:t>}</a:t>
            </a:r>
          </a:p>
          <a:p>
            <a:endParaRPr lang="fr-FR" sz="1050" noProof="0" dirty="0" smtClean="0">
              <a:solidFill>
                <a:schemeClr val="tx1"/>
              </a:solidFill>
              <a:latin typeface="Courier New" panose="02070309020205020404" pitchFamily="49" charset="0"/>
              <a:cs typeface="Courier New" panose="02070309020205020404" pitchFamily="49" charset="0"/>
            </a:endParaRPr>
          </a:p>
          <a:p>
            <a:r>
              <a:rPr lang="fr-FR" sz="1050" b="1" noProof="0" dirty="0" err="1" smtClean="0">
                <a:solidFill>
                  <a:schemeClr val="tx1"/>
                </a:solidFill>
                <a:latin typeface="Courier New" panose="02070309020205020404" pitchFamily="49" charset="0"/>
                <a:cs typeface="Courier New" panose="02070309020205020404" pitchFamily="49" charset="0"/>
              </a:rPr>
              <a:t>rule</a:t>
            </a:r>
            <a:r>
              <a:rPr lang="fr-FR" sz="1050" b="1"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NotPickedUpAfterBlinking</a:t>
            </a:r>
            <a:r>
              <a:rPr lang="fr-FR" sz="1050" noProof="0" dirty="0" smtClean="0">
                <a:solidFill>
                  <a:schemeClr val="tx1"/>
                </a:solidFill>
                <a:latin typeface="Courier New" panose="02070309020205020404" pitchFamily="49" charset="0"/>
                <a:cs typeface="Courier New" panose="02070309020205020404" pitchFamily="49" charset="0"/>
              </a:rPr>
              <a:t>:</a:t>
            </a:r>
          </a:p>
          <a:p>
            <a:r>
              <a:rPr lang="fr-FR" sz="1050" b="1" noProof="0" dirty="0" err="1" smtClean="0">
                <a:solidFill>
                  <a:schemeClr val="tx1"/>
                </a:solidFill>
                <a:latin typeface="Courier New" panose="02070309020205020404" pitchFamily="49" charset="0"/>
                <a:cs typeface="Courier New" panose="02070309020205020404" pitchFamily="49" charset="0"/>
              </a:rPr>
              <a:t>when</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timer.timeout</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do</a:t>
            </a:r>
            <a:r>
              <a:rPr lang="fr-FR" sz="1050" noProof="0" dirty="0" smtClean="0">
                <a:solidFill>
                  <a:schemeClr val="tx1"/>
                </a:solidFill>
                <a:latin typeface="Courier New" panose="02070309020205020404" pitchFamily="49" charset="0"/>
                <a:cs typeface="Courier New" panose="02070309020205020404" pitchFamily="49" charset="0"/>
              </a:rPr>
              <a:t>{</a:t>
            </a: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db.declareIncident</a:t>
            </a:r>
            <a:r>
              <a:rPr lang="fr-FR" sz="1050" noProof="0" dirty="0" smtClean="0">
                <a:solidFill>
                  <a:schemeClr val="tx1"/>
                </a:solidFill>
                <a:latin typeface="Courier New" panose="02070309020205020404" pitchFamily="49" charset="0"/>
                <a:cs typeface="Courier New" panose="02070309020205020404" pitchFamily="49" charset="0"/>
              </a:rPr>
              <a:t>(</a:t>
            </a:r>
            <a:r>
              <a:rPr lang="fr-FR" sz="1050" noProof="0" dirty="0" err="1" smtClean="0">
                <a:solidFill>
                  <a:schemeClr val="tx1"/>
                </a:solidFill>
                <a:latin typeface="Courier New" panose="02070309020205020404" pitchFamily="49" charset="0"/>
                <a:cs typeface="Courier New" panose="02070309020205020404" pitchFamily="49" charset="0"/>
              </a:rPr>
              <a:t>predefinedAlert</a:t>
            </a:r>
            <a:r>
              <a:rPr lang="fr-FR" sz="1050" noProof="0" dirty="0" smtClean="0">
                <a:solidFill>
                  <a:schemeClr val="tx1"/>
                </a:solidFill>
                <a:latin typeface="Courier New" panose="02070309020205020404" pitchFamily="49" charset="0"/>
                <a:cs typeface="Courier New" panose="02070309020205020404" pitchFamily="49" charset="0"/>
              </a:rPr>
              <a:t>)</a:t>
            </a:r>
          </a:p>
          <a:p>
            <a:r>
              <a:rPr lang="fr-FR" sz="1050" noProof="0" dirty="0" smtClean="0">
                <a:solidFill>
                  <a:schemeClr val="tx1"/>
                </a:solidFill>
                <a:latin typeface="Courier New" panose="02070309020205020404" pitchFamily="49" charset="0"/>
                <a:cs typeface="Courier New" panose="02070309020205020404" pitchFamily="49" charset="0"/>
              </a:rPr>
              <a:t>   ||</a:t>
            </a: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bodydetector.detect</a:t>
            </a:r>
            <a:r>
              <a:rPr lang="fr-FR" sz="1050" noProof="0" dirty="0" smtClean="0">
                <a:solidFill>
                  <a:schemeClr val="tx1"/>
                </a:solidFill>
                <a:latin typeface="Courier New" panose="02070309020205020404" pitchFamily="49" charset="0"/>
                <a:cs typeface="Courier New" panose="02070309020205020404" pitchFamily="49" charset="0"/>
              </a:rPr>
              <a:t>()</a:t>
            </a:r>
          </a:p>
          <a:p>
            <a:r>
              <a:rPr lang="fr-FR" sz="1050" noProof="0" dirty="0" smtClean="0">
                <a:solidFill>
                  <a:schemeClr val="tx1"/>
                </a:solidFill>
                <a:latin typeface="Courier New" panose="02070309020205020404" pitchFamily="49" charset="0"/>
                <a:cs typeface="Courier New" panose="02070309020205020404" pitchFamily="49" charset="0"/>
              </a:rPr>
              <a:t>   || </a:t>
            </a: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timer.reset</a:t>
            </a:r>
            <a:r>
              <a:rPr lang="fr-FR" sz="1050" noProof="0" dirty="0" smtClean="0">
                <a:solidFill>
                  <a:schemeClr val="tx1"/>
                </a:solidFill>
                <a:latin typeface="Courier New" panose="02070309020205020404" pitchFamily="49" charset="0"/>
                <a:cs typeface="Courier New" panose="02070309020205020404" pitchFamily="49" charset="0"/>
              </a:rPr>
              <a:t>() ; </a:t>
            </a:r>
            <a:r>
              <a:rPr lang="fr-FR" sz="1050" noProof="0" dirty="0" err="1" smtClean="0">
                <a:solidFill>
                  <a:schemeClr val="tx1"/>
                </a:solidFill>
                <a:latin typeface="Courier New" panose="02070309020205020404" pitchFamily="49" charset="0"/>
                <a:cs typeface="Courier New" panose="02070309020205020404" pitchFamily="49" charset="0"/>
              </a:rPr>
              <a:t>timer.set</a:t>
            </a:r>
            <a:r>
              <a:rPr lang="fr-FR" sz="1050" noProof="0" dirty="0" smtClean="0">
                <a:solidFill>
                  <a:schemeClr val="tx1"/>
                </a:solidFill>
                <a:latin typeface="Courier New" panose="02070309020205020404" pitchFamily="49" charset="0"/>
                <a:cs typeface="Courier New" panose="02070309020205020404" pitchFamily="49" charset="0"/>
              </a:rPr>
              <a:t>(60)</a:t>
            </a:r>
          </a:p>
          <a:p>
            <a:r>
              <a:rPr lang="fr-FR" sz="1050" noProof="0" dirty="0" smtClean="0">
                <a:solidFill>
                  <a:schemeClr val="tx1"/>
                </a:solidFill>
                <a:latin typeface="Courier New" panose="02070309020205020404" pitchFamily="49" charset="0"/>
                <a:cs typeface="Courier New" panose="02070309020205020404" pitchFamily="49" charset="0"/>
              </a:rPr>
              <a:t>}</a:t>
            </a:r>
          </a:p>
          <a:p>
            <a:endParaRPr lang="fr-FR" sz="1050" noProof="0" dirty="0">
              <a:solidFill>
                <a:schemeClr val="tx1"/>
              </a:solidFill>
              <a:latin typeface="Courier New" panose="02070309020205020404" pitchFamily="49" charset="0"/>
              <a:cs typeface="Courier New" panose="02070309020205020404" pitchFamily="49" charset="0"/>
            </a:endParaRPr>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27</a:t>
            </a:fld>
            <a:endParaRPr lang="en-US" dirty="0"/>
          </a:p>
        </p:txBody>
      </p:sp>
      <p:sp>
        <p:nvSpPr>
          <p:cNvPr id="5" name="Espace réservé du contenu 2"/>
          <p:cNvSpPr txBox="1">
            <a:spLocks/>
          </p:cNvSpPr>
          <p:nvPr/>
        </p:nvSpPr>
        <p:spPr>
          <a:xfrm>
            <a:off x="4427984" y="5292540"/>
            <a:ext cx="4545724" cy="872764"/>
          </a:xfrm>
          <a:prstGeom prst="rect">
            <a:avLst/>
          </a:prstGeom>
        </p:spPr>
        <p:txBody>
          <a:bodyPr/>
          <a:lstStyle>
            <a:lvl1pPr marL="0" indent="0" algn="l" defTabSz="457200" rtl="0" eaLnBrk="1" fontAlgn="base" hangingPunct="1">
              <a:spcBef>
                <a:spcPct val="20000"/>
              </a:spcBef>
              <a:spcAft>
                <a:spcPct val="0"/>
              </a:spcAft>
              <a:buClr>
                <a:srgbClr val="305291"/>
              </a:buClr>
              <a:buFont typeface="Arial"/>
              <a:buNone/>
              <a:defRPr sz="2700" kern="1200">
                <a:solidFill>
                  <a:srgbClr val="474746"/>
                </a:solidFill>
                <a:latin typeface="+mj-lt"/>
                <a:ea typeface="ＭＳ Ｐゴシック" charset="0"/>
                <a:cs typeface="+mn-cs"/>
              </a:defRPr>
            </a:lvl1pPr>
            <a:lvl2pPr marL="183600" indent="0" algn="l" defTabSz="457200" rtl="0" eaLnBrk="1" fontAlgn="base" hangingPunct="1">
              <a:spcBef>
                <a:spcPct val="20000"/>
              </a:spcBef>
              <a:spcAft>
                <a:spcPct val="0"/>
              </a:spcAft>
              <a:buClr>
                <a:srgbClr val="41A336"/>
              </a:buClr>
              <a:buFontTx/>
              <a:buNone/>
              <a:defRPr sz="2000" b="0" i="0" kern="1200">
                <a:solidFill>
                  <a:srgbClr val="2E3135"/>
                </a:solidFill>
                <a:latin typeface="Verdana"/>
                <a:ea typeface="ＭＳ Ｐゴシック" charset="0"/>
                <a:cs typeface="Verdana"/>
              </a:defRPr>
            </a:lvl2pPr>
            <a:lvl3pPr marL="439200" indent="0" algn="l" defTabSz="457200" rtl="0" eaLnBrk="1" fontAlgn="base" hangingPunct="1">
              <a:spcBef>
                <a:spcPct val="20000"/>
              </a:spcBef>
              <a:spcAft>
                <a:spcPct val="0"/>
              </a:spcAft>
              <a:buClr>
                <a:srgbClr val="41A336"/>
              </a:buClr>
              <a:buFontTx/>
              <a:buNone/>
              <a:defRPr sz="2000" b="0" i="0" kern="1200">
                <a:solidFill>
                  <a:srgbClr val="2E3135"/>
                </a:solidFill>
                <a:latin typeface="Verdana"/>
                <a:ea typeface="ＭＳ Ｐゴシック" charset="0"/>
                <a:cs typeface="Verdana"/>
              </a:defRPr>
            </a:lvl3pPr>
            <a:lvl4pPr marL="673200" indent="0" algn="l" defTabSz="457200" rtl="0" eaLnBrk="1" fontAlgn="base" hangingPunct="1">
              <a:spcBef>
                <a:spcPct val="20000"/>
              </a:spcBef>
              <a:spcAft>
                <a:spcPct val="0"/>
              </a:spcAft>
              <a:buClr>
                <a:srgbClr val="41A336"/>
              </a:buClr>
              <a:buFontTx/>
              <a:buNone/>
              <a:defRPr sz="1800" b="0" i="0" kern="1200">
                <a:solidFill>
                  <a:srgbClr val="2E3135"/>
                </a:solidFill>
                <a:latin typeface="Verdana"/>
                <a:ea typeface="ＭＳ Ｐゴシック" charset="0"/>
                <a:cs typeface="Verdana"/>
              </a:defRPr>
            </a:lvl4pPr>
            <a:lvl5pPr marL="1530000" indent="-228600" algn="l" defTabSz="457200" rtl="0" eaLnBrk="1" fontAlgn="base" hangingPunct="1">
              <a:spcBef>
                <a:spcPct val="20000"/>
              </a:spcBef>
              <a:spcAft>
                <a:spcPct val="0"/>
              </a:spcAft>
              <a:buClr>
                <a:srgbClr val="41A336"/>
              </a:buClr>
              <a:buFont typeface="Arial"/>
              <a:buChar char="•"/>
              <a:defRPr sz="1000" b="0" i="0" kern="1200">
                <a:solidFill>
                  <a:srgbClr val="2E3135"/>
                </a:solidFill>
                <a:latin typeface="Verdana"/>
                <a:ea typeface="ＭＳ Ｐゴシック" charset="0"/>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FR" sz="1050" b="1" dirty="0" err="1" smtClean="0">
                <a:solidFill>
                  <a:schemeClr val="tx1"/>
                </a:solidFill>
                <a:latin typeface="Courier New" panose="02070309020205020404" pitchFamily="49" charset="0"/>
                <a:cs typeface="Courier New" panose="02070309020205020404" pitchFamily="49" charset="0"/>
              </a:rPr>
              <a:t>rule</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Alert</a:t>
            </a:r>
            <a:r>
              <a:rPr lang="fr-FR" sz="1050" dirty="0" smtClean="0">
                <a:solidFill>
                  <a:schemeClr val="tx1"/>
                </a:solidFill>
                <a:latin typeface="Courier New" panose="02070309020205020404" pitchFamily="49" charset="0"/>
                <a:cs typeface="Courier New" panose="02070309020205020404" pitchFamily="49" charset="0"/>
              </a:rPr>
              <a:t>:</a:t>
            </a:r>
          </a:p>
          <a:p>
            <a:r>
              <a:rPr lang="fr-FR" sz="1050" b="1" dirty="0" err="1" smtClean="0">
                <a:solidFill>
                  <a:schemeClr val="tx1"/>
                </a:solidFill>
                <a:latin typeface="Courier New" panose="02070309020205020404" pitchFamily="49" charset="0"/>
                <a:cs typeface="Courier New" panose="02070309020205020404" pitchFamily="49" charset="0"/>
              </a:rPr>
              <a:t>when</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timer.timeout</a:t>
            </a:r>
            <a:r>
              <a:rPr lang="fr-FR" sz="1050" dirty="0" smtClean="0">
                <a:solidFill>
                  <a:schemeClr val="tx1"/>
                </a:solidFill>
                <a:latin typeface="Courier New" panose="02070309020205020404" pitchFamily="49" charset="0"/>
                <a:cs typeface="Courier New" panose="02070309020205020404" pitchFamily="49" charset="0"/>
              </a:rPr>
              <a:t>() and </a:t>
            </a:r>
            <a:r>
              <a:rPr lang="fr-FR" sz="1050" dirty="0" err="1" smtClean="0">
                <a:solidFill>
                  <a:schemeClr val="tx1"/>
                </a:solidFill>
                <a:latin typeface="Courier New" panose="02070309020205020404" pitchFamily="49" charset="0"/>
                <a:cs typeface="Courier New" panose="02070309020205020404" pitchFamily="49" charset="0"/>
              </a:rPr>
              <a:t>bodydetector.present</a:t>
            </a:r>
            <a:r>
              <a:rPr lang="fr-FR" sz="1050" dirty="0" smtClean="0">
                <a:solidFill>
                  <a:schemeClr val="tx1"/>
                </a:solidFill>
                <a:latin typeface="Courier New" panose="02070309020205020404" pitchFamily="49" charset="0"/>
                <a:cs typeface="Courier New" panose="02070309020205020404" pitchFamily="49" charset="0"/>
              </a:rPr>
              <a:t>()) </a:t>
            </a:r>
            <a:r>
              <a:rPr lang="fr-FR" sz="1050" b="1" dirty="0" smtClean="0">
                <a:solidFill>
                  <a:schemeClr val="tx1"/>
                </a:solidFill>
                <a:latin typeface="Courier New" panose="02070309020205020404" pitchFamily="49" charset="0"/>
                <a:cs typeface="Courier New" panose="02070309020205020404" pitchFamily="49" charset="0"/>
              </a:rPr>
              <a:t>do </a:t>
            </a:r>
            <a:r>
              <a:rPr lang="fr-FR" sz="1050" dirty="0" smtClean="0">
                <a:solidFill>
                  <a:schemeClr val="tx1"/>
                </a:solidFill>
                <a:latin typeface="Courier New" panose="02070309020205020404" pitchFamily="49" charset="0"/>
                <a:cs typeface="Courier New" panose="02070309020205020404" pitchFamily="49" charset="0"/>
              </a:rPr>
              <a:t>{</a:t>
            </a:r>
          </a:p>
          <a:p>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db.alert</a:t>
            </a:r>
            <a:r>
              <a:rPr lang="fr-FR" sz="1050" dirty="0" smtClean="0">
                <a:solidFill>
                  <a:schemeClr val="tx1"/>
                </a:solidFill>
                <a:latin typeface="Courier New" panose="02070309020205020404" pitchFamily="49" charset="0"/>
                <a:cs typeface="Courier New" panose="02070309020205020404" pitchFamily="49" charset="0"/>
              </a:rPr>
              <a:t>()</a:t>
            </a:r>
          </a:p>
          <a:p>
            <a:r>
              <a:rPr lang="fr-FR" sz="1050" dirty="0" smtClean="0">
                <a:solidFill>
                  <a:schemeClr val="tx1"/>
                </a:solidFill>
                <a:latin typeface="Courier New" panose="02070309020205020404" pitchFamily="49" charset="0"/>
                <a:cs typeface="Courier New" panose="02070309020205020404" pitchFamily="49" charset="0"/>
              </a:rPr>
              <a:t>}</a:t>
            </a:r>
          </a:p>
          <a:p>
            <a:endParaRPr lang="fr-BE" sz="1050" dirty="0">
              <a:solidFill>
                <a:schemeClr val="tx1"/>
              </a:solidFill>
              <a:latin typeface="Courier New" panose="02070309020205020404" pitchFamily="49" charset="0"/>
              <a:cs typeface="Courier New" panose="02070309020205020404" pitchFamily="49" charset="0"/>
            </a:endParaRPr>
          </a:p>
        </p:txBody>
      </p:sp>
      <p:pic>
        <p:nvPicPr>
          <p:cNvPr id="6" name="Espace réservé du contenu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5936" y="1655009"/>
            <a:ext cx="4824536" cy="3211535"/>
          </a:xfrm>
          <a:prstGeom prst="rect">
            <a:avLst/>
          </a:prstGeom>
        </p:spPr>
      </p:pic>
    </p:spTree>
    <p:extLst>
      <p:ext uri="{BB962C8B-B14F-4D97-AF65-F5344CB8AC3E}">
        <p14:creationId xmlns:p14="http://schemas.microsoft.com/office/powerpoint/2010/main" val="63075580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a:defRPr/>
            </a:pPr>
            <a:fld id="{326C6059-A255-C24B-AAEC-93A3405961B0}" type="slidenum">
              <a:rPr lang="en-US" smtClean="0"/>
              <a:pPr>
                <a:defRPr/>
              </a:pPr>
              <a:t>28</a:t>
            </a:fld>
            <a:endParaRPr lang="en-US" dirty="0"/>
          </a:p>
        </p:txBody>
      </p:sp>
      <p:sp>
        <p:nvSpPr>
          <p:cNvPr id="3" name="Titre 2"/>
          <p:cNvSpPr>
            <a:spLocks noGrp="1"/>
          </p:cNvSpPr>
          <p:nvPr>
            <p:ph type="title"/>
          </p:nvPr>
        </p:nvSpPr>
        <p:spPr/>
        <p:txBody>
          <a:bodyPr/>
          <a:lstStyle/>
          <a:p>
            <a:r>
              <a:rPr lang="fr-FR" noProof="0" dirty="0" smtClean="0"/>
              <a:t>SOLUTIONS EXISTANTES</a:t>
            </a:r>
            <a:endParaRPr lang="fr-FR" noProof="0" dirty="0"/>
          </a:p>
        </p:txBody>
      </p:sp>
    </p:spTree>
    <p:extLst>
      <p:ext uri="{BB962C8B-B14F-4D97-AF65-F5344CB8AC3E}">
        <p14:creationId xmlns:p14="http://schemas.microsoft.com/office/powerpoint/2010/main" val="20178735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err="1" smtClean="0"/>
              <a:t>ThingML</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29</a:t>
            </a:fld>
            <a:endParaRPr lang="en-US" dirty="0"/>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2120" y="1484784"/>
            <a:ext cx="3175000" cy="1951360"/>
          </a:xfrm>
          <a:prstGeom prst="rect">
            <a:avLst/>
          </a:prstGeom>
        </p:spPr>
      </p:pic>
      <p:sp>
        <p:nvSpPr>
          <p:cNvPr id="7" name="ZoneTexte 6"/>
          <p:cNvSpPr txBox="1"/>
          <p:nvPr/>
        </p:nvSpPr>
        <p:spPr>
          <a:xfrm>
            <a:off x="395536" y="1556792"/>
            <a:ext cx="5103516" cy="707886"/>
          </a:xfrm>
          <a:prstGeom prst="rect">
            <a:avLst/>
          </a:prstGeom>
          <a:noFill/>
        </p:spPr>
        <p:txBody>
          <a:bodyPr wrap="square" rtlCol="0">
            <a:spAutoFit/>
          </a:bodyPr>
          <a:lstStyle/>
          <a:p>
            <a:r>
              <a:rPr lang="fr-BE" b="1" dirty="0" err="1" smtClean="0"/>
              <a:t>ThingML</a:t>
            </a:r>
            <a:r>
              <a:rPr lang="fr-BE" dirty="0" smtClean="0"/>
              <a:t> est un langage de modélisation pour les systèmes embarqués et distribués.</a:t>
            </a:r>
          </a:p>
        </p:txBody>
      </p:sp>
      <p:sp>
        <p:nvSpPr>
          <p:cNvPr id="9" name="ZoneTexte 8"/>
          <p:cNvSpPr txBox="1"/>
          <p:nvPr/>
        </p:nvSpPr>
        <p:spPr>
          <a:xfrm>
            <a:off x="457200" y="4097863"/>
            <a:ext cx="8075240" cy="707886"/>
          </a:xfrm>
          <a:prstGeom prst="rect">
            <a:avLst/>
          </a:prstGeom>
          <a:noFill/>
        </p:spPr>
        <p:txBody>
          <a:bodyPr wrap="square" rtlCol="0">
            <a:spAutoFit/>
          </a:bodyPr>
          <a:lstStyle/>
          <a:p>
            <a:pPr marL="342900" indent="-342900">
              <a:buFontTx/>
              <a:buChar char="-"/>
            </a:pPr>
            <a:r>
              <a:rPr lang="fr-BE" dirty="0" smtClean="0"/>
              <a:t>Contient </a:t>
            </a:r>
            <a:r>
              <a:rPr lang="fr-BE" dirty="0"/>
              <a:t>un ensemble </a:t>
            </a:r>
            <a:r>
              <a:rPr lang="fr-BE" dirty="0" smtClean="0"/>
              <a:t>de </a:t>
            </a:r>
            <a:r>
              <a:rPr lang="fr-BE" dirty="0"/>
              <a:t>générateurs de code pour compiler </a:t>
            </a:r>
            <a:r>
              <a:rPr lang="fr-BE" dirty="0" smtClean="0"/>
              <a:t> </a:t>
            </a:r>
          </a:p>
          <a:p>
            <a:r>
              <a:rPr lang="fr-BE" dirty="0" smtClean="0"/>
              <a:t>      </a:t>
            </a:r>
            <a:r>
              <a:rPr lang="fr-BE" dirty="0" err="1" smtClean="0"/>
              <a:t>ThingML</a:t>
            </a:r>
            <a:r>
              <a:rPr lang="fr-BE" dirty="0" smtClean="0"/>
              <a:t> </a:t>
            </a:r>
            <a:r>
              <a:rPr lang="fr-BE" dirty="0"/>
              <a:t>à C, Java et JavaScript. </a:t>
            </a:r>
          </a:p>
        </p:txBody>
      </p:sp>
      <p:sp>
        <p:nvSpPr>
          <p:cNvPr id="3" name="ZoneTexte 2"/>
          <p:cNvSpPr txBox="1"/>
          <p:nvPr/>
        </p:nvSpPr>
        <p:spPr>
          <a:xfrm>
            <a:off x="395536" y="2774424"/>
            <a:ext cx="4834880" cy="1323439"/>
          </a:xfrm>
          <a:prstGeom prst="rect">
            <a:avLst/>
          </a:prstGeom>
          <a:noFill/>
        </p:spPr>
        <p:txBody>
          <a:bodyPr wrap="square" rtlCol="0">
            <a:spAutoFit/>
          </a:bodyPr>
          <a:lstStyle/>
          <a:p>
            <a:r>
              <a:rPr lang="fr-BE" dirty="0" smtClean="0"/>
              <a:t>Dédier au capteurs de </a:t>
            </a:r>
          </a:p>
          <a:p>
            <a:pPr marL="342900" indent="-342900">
              <a:buFontTx/>
              <a:buChar char="-"/>
            </a:pPr>
            <a:r>
              <a:rPr lang="fr-BE" dirty="0" smtClean="0"/>
              <a:t>ressources limitées.</a:t>
            </a:r>
          </a:p>
          <a:p>
            <a:pPr marL="342900" indent="-342900">
              <a:buFontTx/>
              <a:buChar char="-"/>
            </a:pPr>
            <a:r>
              <a:rPr lang="fr-BE" dirty="0" smtClean="0"/>
              <a:t>Faible puissance.</a:t>
            </a:r>
          </a:p>
          <a:p>
            <a:endParaRPr lang="fr-BE" dirty="0"/>
          </a:p>
        </p:txBody>
      </p:sp>
      <p:sp>
        <p:nvSpPr>
          <p:cNvPr id="10" name="ZoneTexte 9"/>
          <p:cNvSpPr txBox="1"/>
          <p:nvPr/>
        </p:nvSpPr>
        <p:spPr>
          <a:xfrm>
            <a:off x="6102694" y="6294520"/>
            <a:ext cx="3249412" cy="276999"/>
          </a:xfrm>
          <a:prstGeom prst="rect">
            <a:avLst/>
          </a:prstGeom>
          <a:noFill/>
        </p:spPr>
        <p:txBody>
          <a:bodyPr wrap="square" rtlCol="0">
            <a:spAutoFit/>
          </a:bodyPr>
          <a:lstStyle/>
          <a:p>
            <a:r>
              <a:rPr lang="fr-BE" sz="1200" b="1" i="1" dirty="0">
                <a:latin typeface="Courier" pitchFamily="49" charset="0"/>
              </a:rPr>
              <a:t>http://www.thingml.org/</a:t>
            </a:r>
          </a:p>
        </p:txBody>
      </p:sp>
    </p:spTree>
    <p:extLst>
      <p:ext uri="{BB962C8B-B14F-4D97-AF65-F5344CB8AC3E}">
        <p14:creationId xmlns:p14="http://schemas.microsoft.com/office/powerpoint/2010/main" val="24896836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79511" y="310200"/>
            <a:ext cx="8964489" cy="790787"/>
          </a:xfrm>
        </p:spPr>
        <p:txBody>
          <a:bodyPr/>
          <a:lstStyle/>
          <a:p>
            <a:r>
              <a:rPr lang="fr-FR" sz="3600" noProof="0" dirty="0" smtClean="0"/>
              <a:t>Défis sociétaux</a:t>
            </a:r>
            <a:endParaRPr lang="fr-FR" sz="3600"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a:t>
            </a:fld>
            <a:endParaRPr lang="en-US" dirty="0"/>
          </a:p>
        </p:txBody>
      </p:sp>
      <p:sp>
        <p:nvSpPr>
          <p:cNvPr id="5" name="Content Placeholder 2"/>
          <p:cNvSpPr txBox="1">
            <a:spLocks/>
          </p:cNvSpPr>
          <p:nvPr/>
        </p:nvSpPr>
        <p:spPr>
          <a:xfrm>
            <a:off x="238630" y="1675549"/>
            <a:ext cx="8846250" cy="3841684"/>
          </a:xfrm>
          <a:prstGeom prst="rect">
            <a:avLst/>
          </a:prstGeom>
        </p:spPr>
        <p:txBody>
          <a:bodyPr/>
          <a:lstStyle>
            <a:lvl1pPr marL="0" indent="0" algn="l" defTabSz="457200" rtl="0" eaLnBrk="1" fontAlgn="base" hangingPunct="1">
              <a:spcBef>
                <a:spcPct val="20000"/>
              </a:spcBef>
              <a:spcAft>
                <a:spcPct val="0"/>
              </a:spcAft>
              <a:buClr>
                <a:srgbClr val="305291"/>
              </a:buClr>
              <a:buFont typeface="Arial"/>
              <a:buNone/>
              <a:defRPr sz="2700" kern="1200">
                <a:solidFill>
                  <a:srgbClr val="474746"/>
                </a:solidFill>
                <a:latin typeface="+mj-lt"/>
                <a:ea typeface="ＭＳ Ｐゴシック" charset="0"/>
                <a:cs typeface="+mn-cs"/>
              </a:defRPr>
            </a:lvl1pPr>
            <a:lvl2pPr marL="183600" indent="0" algn="l" defTabSz="457200" rtl="0" eaLnBrk="1" fontAlgn="base" hangingPunct="1">
              <a:spcBef>
                <a:spcPct val="20000"/>
              </a:spcBef>
              <a:spcAft>
                <a:spcPct val="0"/>
              </a:spcAft>
              <a:buClr>
                <a:srgbClr val="41A336"/>
              </a:buClr>
              <a:buFontTx/>
              <a:buNone/>
              <a:defRPr sz="2000" b="0" i="0" kern="1200">
                <a:solidFill>
                  <a:srgbClr val="2E3135"/>
                </a:solidFill>
                <a:latin typeface="Verdana"/>
                <a:ea typeface="ＭＳ Ｐゴシック" charset="0"/>
                <a:cs typeface="Verdana"/>
              </a:defRPr>
            </a:lvl2pPr>
            <a:lvl3pPr marL="439200" indent="0" algn="l" defTabSz="457200" rtl="0" eaLnBrk="1" fontAlgn="base" hangingPunct="1">
              <a:spcBef>
                <a:spcPct val="20000"/>
              </a:spcBef>
              <a:spcAft>
                <a:spcPct val="0"/>
              </a:spcAft>
              <a:buClr>
                <a:srgbClr val="41A336"/>
              </a:buClr>
              <a:buFontTx/>
              <a:buNone/>
              <a:defRPr sz="2000" b="0" i="0" kern="1200">
                <a:solidFill>
                  <a:srgbClr val="2E3135"/>
                </a:solidFill>
                <a:latin typeface="Verdana"/>
                <a:ea typeface="ＭＳ Ｐゴシック" charset="0"/>
                <a:cs typeface="Verdana"/>
              </a:defRPr>
            </a:lvl3pPr>
            <a:lvl4pPr marL="673200" indent="0" algn="l" defTabSz="457200" rtl="0" eaLnBrk="1" fontAlgn="base" hangingPunct="1">
              <a:spcBef>
                <a:spcPct val="20000"/>
              </a:spcBef>
              <a:spcAft>
                <a:spcPct val="0"/>
              </a:spcAft>
              <a:buClr>
                <a:srgbClr val="41A336"/>
              </a:buClr>
              <a:buFontTx/>
              <a:buNone/>
              <a:defRPr sz="1800" b="0" i="0" kern="1200">
                <a:solidFill>
                  <a:srgbClr val="2E3135"/>
                </a:solidFill>
                <a:latin typeface="Verdana"/>
                <a:ea typeface="ＭＳ Ｐゴシック" charset="0"/>
                <a:cs typeface="Verdana"/>
              </a:defRPr>
            </a:lvl4pPr>
            <a:lvl5pPr marL="1530000" indent="-228600" algn="l" defTabSz="457200" rtl="0" eaLnBrk="1" fontAlgn="base" hangingPunct="1">
              <a:spcBef>
                <a:spcPct val="20000"/>
              </a:spcBef>
              <a:spcAft>
                <a:spcPct val="0"/>
              </a:spcAft>
              <a:buClr>
                <a:srgbClr val="41A336"/>
              </a:buClr>
              <a:buFont typeface="Arial"/>
              <a:buChar char="•"/>
              <a:defRPr sz="1000" b="0" i="0" kern="1200">
                <a:solidFill>
                  <a:srgbClr val="2E3135"/>
                </a:solidFill>
                <a:latin typeface="Verdana"/>
                <a:ea typeface="ＭＳ Ｐゴシック" charset="0"/>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Tx/>
              <a:buChar char="-"/>
            </a:pPr>
            <a:r>
              <a:rPr lang="en-US" dirty="0" err="1" smtClean="0">
                <a:solidFill>
                  <a:schemeClr val="tx1"/>
                </a:solidFill>
              </a:rPr>
              <a:t>Déséquilibre</a:t>
            </a:r>
            <a:r>
              <a:rPr lang="en-US" dirty="0" smtClean="0">
                <a:solidFill>
                  <a:schemeClr val="tx1"/>
                </a:solidFill>
              </a:rPr>
              <a:t> </a:t>
            </a:r>
            <a:r>
              <a:rPr lang="en-US" dirty="0">
                <a:solidFill>
                  <a:schemeClr val="tx1"/>
                </a:solidFill>
              </a:rPr>
              <a:t>démographique.</a:t>
            </a:r>
            <a:endParaRPr lang="en-US" dirty="0" smtClean="0">
              <a:solidFill>
                <a:schemeClr val="tx1"/>
              </a:solidFill>
            </a:endParaRPr>
          </a:p>
          <a:p>
            <a:endParaRPr lang="en-US" dirty="0" smtClean="0">
              <a:solidFill>
                <a:schemeClr val="tx1"/>
              </a:solidFill>
            </a:endParaRPr>
          </a:p>
          <a:p>
            <a:pPr marL="457200" indent="-457200">
              <a:buFontTx/>
              <a:buChar char="-"/>
            </a:pPr>
            <a:r>
              <a:rPr lang="fr-BE" dirty="0" smtClean="0">
                <a:solidFill>
                  <a:schemeClr val="tx1"/>
                </a:solidFill>
              </a:rPr>
              <a:t>Augmentation des </a:t>
            </a:r>
            <a:r>
              <a:rPr lang="fr-BE" dirty="0">
                <a:solidFill>
                  <a:schemeClr val="tx1"/>
                </a:solidFill>
              </a:rPr>
              <a:t>maladies </a:t>
            </a:r>
            <a:r>
              <a:rPr lang="fr-BE" dirty="0" smtClean="0">
                <a:solidFill>
                  <a:schemeClr val="tx1"/>
                </a:solidFill>
              </a:rPr>
              <a:t>liées à cette catégorie. </a:t>
            </a:r>
          </a:p>
          <a:p>
            <a:pPr marL="457200" indent="-457200">
              <a:buFontTx/>
              <a:buChar char="-"/>
            </a:pPr>
            <a:endParaRPr lang="fr-BE" dirty="0" smtClean="0">
              <a:solidFill>
                <a:schemeClr val="tx1"/>
              </a:solidFill>
            </a:endParaRPr>
          </a:p>
          <a:p>
            <a:pPr marL="457200" indent="-457200">
              <a:buFontTx/>
              <a:buChar char="-"/>
            </a:pPr>
            <a:r>
              <a:rPr lang="fr-BE" dirty="0" smtClean="0">
                <a:solidFill>
                  <a:schemeClr val="tx1"/>
                </a:solidFill>
              </a:rPr>
              <a:t>Réduction du montant du soutien .</a:t>
            </a:r>
          </a:p>
          <a:p>
            <a:r>
              <a:rPr lang="en-US" sz="1200" dirty="0" smtClean="0"/>
              <a:t>                                                 											</a:t>
            </a:r>
            <a:endParaRPr lang="en-US" sz="1200" dirty="0"/>
          </a:p>
        </p:txBody>
      </p:sp>
      <p:sp>
        <p:nvSpPr>
          <p:cNvPr id="6" name="TextBox 3"/>
          <p:cNvSpPr txBox="1"/>
          <p:nvPr/>
        </p:nvSpPr>
        <p:spPr>
          <a:xfrm>
            <a:off x="6507258" y="6111592"/>
            <a:ext cx="2440283" cy="338554"/>
          </a:xfrm>
          <a:prstGeom prst="rect">
            <a:avLst/>
          </a:prstGeom>
          <a:noFill/>
        </p:spPr>
        <p:txBody>
          <a:bodyPr wrap="none" rtlCol="0">
            <a:spAutoFit/>
          </a:bodyPr>
          <a:lstStyle/>
          <a:p>
            <a:pPr marL="0" indent="0">
              <a:buNone/>
            </a:pPr>
            <a:r>
              <a:rPr lang="en-US" sz="1600" dirty="0"/>
              <a:t>Joseph Rafferty et al., 2013</a:t>
            </a:r>
          </a:p>
        </p:txBody>
      </p:sp>
    </p:spTree>
    <p:extLst>
      <p:ext uri="{BB962C8B-B14F-4D97-AF65-F5344CB8AC3E}">
        <p14:creationId xmlns:p14="http://schemas.microsoft.com/office/powerpoint/2010/main" val="37445719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a:defRPr/>
            </a:pPr>
            <a:fld id="{326C6059-A255-C24B-AAEC-93A3405961B0}" type="slidenum">
              <a:rPr lang="en-US" smtClean="0"/>
              <a:pPr>
                <a:defRPr/>
              </a:pPr>
              <a:t>30</a:t>
            </a:fld>
            <a:endParaRPr lang="en-US" dirty="0"/>
          </a:p>
        </p:txBody>
      </p:sp>
      <p:sp>
        <p:nvSpPr>
          <p:cNvPr id="3" name="Titre 2"/>
          <p:cNvSpPr>
            <a:spLocks noGrp="1"/>
          </p:cNvSpPr>
          <p:nvPr>
            <p:ph type="title"/>
          </p:nvPr>
        </p:nvSpPr>
        <p:spPr/>
        <p:txBody>
          <a:bodyPr/>
          <a:lstStyle/>
          <a:p>
            <a:r>
              <a:rPr lang="fr-FR" noProof="0" dirty="0" smtClean="0"/>
              <a:t>Comparaison</a:t>
            </a:r>
            <a:endParaRPr lang="fr-FR" noProof="0" dirty="0"/>
          </a:p>
        </p:txBody>
      </p:sp>
      <p:sp>
        <p:nvSpPr>
          <p:cNvPr id="4" name="Espace réservé du contenu 3"/>
          <p:cNvSpPr>
            <a:spLocks noGrp="1"/>
          </p:cNvSpPr>
          <p:nvPr>
            <p:ph idx="1"/>
          </p:nvPr>
        </p:nvSpPr>
        <p:spPr/>
        <p:txBody>
          <a:bodyPr/>
          <a:lstStyle/>
          <a:p>
            <a:pPr marL="514350" indent="-514350">
              <a:buFont typeface="+mj-lt"/>
              <a:buAutoNum type="arabicPeriod"/>
            </a:pPr>
            <a:r>
              <a:rPr lang="fr-FR" noProof="0" dirty="0" smtClean="0">
                <a:solidFill>
                  <a:schemeClr val="tx1"/>
                </a:solidFill>
              </a:rPr>
              <a:t>Donne un moyen de représenter des objets.</a:t>
            </a:r>
          </a:p>
          <a:p>
            <a:pPr marL="514350" indent="-514350">
              <a:buFont typeface="+mj-lt"/>
              <a:buAutoNum type="arabicPeriod"/>
            </a:pPr>
            <a:endParaRPr lang="fr-FR" noProof="0" dirty="0" smtClean="0">
              <a:solidFill>
                <a:schemeClr val="tx1"/>
              </a:solidFill>
            </a:endParaRPr>
          </a:p>
          <a:p>
            <a:pPr marL="514350" indent="-514350">
              <a:buFont typeface="+mj-lt"/>
              <a:buAutoNum type="arabicPeriod"/>
            </a:pPr>
            <a:r>
              <a:rPr lang="fr-FR" noProof="0" dirty="0" smtClean="0">
                <a:solidFill>
                  <a:schemeClr val="tx1"/>
                </a:solidFill>
              </a:rPr>
              <a:t>Génère du code pour des plateformes spécifiques, qu’il faut étendre si on en veut de nouvelles.</a:t>
            </a:r>
          </a:p>
          <a:p>
            <a:pPr marL="514350" indent="-514350">
              <a:buFont typeface="+mj-lt"/>
              <a:buAutoNum type="arabicPeriod"/>
            </a:pPr>
            <a:endParaRPr lang="fr-FR" noProof="0" dirty="0" smtClean="0">
              <a:solidFill>
                <a:schemeClr val="tx1"/>
              </a:solidFill>
            </a:endParaRPr>
          </a:p>
          <a:p>
            <a:pPr marL="514350" indent="-514350">
              <a:buFont typeface="+mj-lt"/>
              <a:buAutoNum type="arabicPeriod"/>
            </a:pPr>
            <a:r>
              <a:rPr lang="fr-FR" noProof="0" dirty="0" smtClean="0">
                <a:solidFill>
                  <a:schemeClr val="tx1"/>
                </a:solidFill>
              </a:rPr>
              <a:t>Ne gère pas de contexte</a:t>
            </a:r>
            <a:br>
              <a:rPr lang="fr-FR" noProof="0" dirty="0" smtClean="0">
                <a:solidFill>
                  <a:schemeClr val="tx1"/>
                </a:solidFill>
              </a:rPr>
            </a:br>
            <a:r>
              <a:rPr lang="fr-FR" noProof="0" dirty="0" smtClean="0">
                <a:solidFill>
                  <a:schemeClr val="tx1"/>
                </a:solidFill>
              </a:rPr>
              <a:t>(ou alors, de manière intégrée dans le comportement)</a:t>
            </a:r>
          </a:p>
        </p:txBody>
      </p:sp>
    </p:spTree>
    <p:extLst>
      <p:ext uri="{BB962C8B-B14F-4D97-AF65-F5344CB8AC3E}">
        <p14:creationId xmlns:p14="http://schemas.microsoft.com/office/powerpoint/2010/main" val="4420005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0" noProof="0" dirty="0" err="1" smtClean="0"/>
              <a:t>SmartThings</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31</a:t>
            </a:fld>
            <a:endParaRPr lang="en-US" dirty="0"/>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4168" y="1772816"/>
            <a:ext cx="2664296" cy="1512168"/>
          </a:xfrm>
          <a:prstGeom prst="rect">
            <a:avLst/>
          </a:prstGeom>
        </p:spPr>
      </p:pic>
      <p:sp>
        <p:nvSpPr>
          <p:cNvPr id="8" name="ZoneTexte 7"/>
          <p:cNvSpPr txBox="1"/>
          <p:nvPr/>
        </p:nvSpPr>
        <p:spPr>
          <a:xfrm>
            <a:off x="323528" y="1484784"/>
            <a:ext cx="5760640" cy="4401205"/>
          </a:xfrm>
          <a:prstGeom prst="rect">
            <a:avLst/>
          </a:prstGeom>
          <a:noFill/>
        </p:spPr>
        <p:txBody>
          <a:bodyPr wrap="square" rtlCol="0">
            <a:spAutoFit/>
          </a:bodyPr>
          <a:lstStyle/>
          <a:p>
            <a:r>
              <a:rPr lang="fr-BE" b="1" dirty="0" err="1"/>
              <a:t>SmartThings</a:t>
            </a:r>
            <a:r>
              <a:rPr lang="fr-BE" dirty="0"/>
              <a:t> est </a:t>
            </a:r>
            <a:r>
              <a:rPr lang="fr-BE" dirty="0" smtClean="0"/>
              <a:t>une </a:t>
            </a:r>
            <a:r>
              <a:rPr lang="fr-BE" dirty="0"/>
              <a:t>plate-forme de développement </a:t>
            </a:r>
            <a:r>
              <a:rPr lang="fr-BE" dirty="0" smtClean="0"/>
              <a:t>pour </a:t>
            </a:r>
            <a:r>
              <a:rPr lang="fr-BE" dirty="0"/>
              <a:t>l'Internet des objets</a:t>
            </a:r>
            <a:r>
              <a:rPr lang="fr-BE" dirty="0" smtClean="0"/>
              <a:t>.</a:t>
            </a:r>
          </a:p>
          <a:p>
            <a:endParaRPr lang="en-US" dirty="0"/>
          </a:p>
          <a:p>
            <a:r>
              <a:rPr lang="en-US" dirty="0" smtClean="0"/>
              <a:t>-</a:t>
            </a:r>
            <a:r>
              <a:rPr lang="fr-BE" dirty="0" smtClean="0"/>
              <a:t>Créer </a:t>
            </a:r>
            <a:r>
              <a:rPr lang="fr-BE" dirty="0"/>
              <a:t>des applications qui permettent aux utilisateurs </a:t>
            </a:r>
            <a:r>
              <a:rPr lang="fr-BE" dirty="0" smtClean="0"/>
              <a:t>de connecter </a:t>
            </a:r>
            <a:r>
              <a:rPr lang="fr-BE" dirty="0"/>
              <a:t>des périphériques, des actions et des services externes pour </a:t>
            </a:r>
            <a:r>
              <a:rPr lang="fr-BE" dirty="0" smtClean="0"/>
              <a:t>appliquer un cas d’utilisation.</a:t>
            </a:r>
            <a:endParaRPr lang="en-US" dirty="0"/>
          </a:p>
          <a:p>
            <a:endParaRPr lang="en-US" dirty="0" smtClean="0"/>
          </a:p>
          <a:p>
            <a:r>
              <a:rPr lang="en-US" dirty="0" smtClean="0"/>
              <a:t>-</a:t>
            </a:r>
            <a:r>
              <a:rPr lang="fr-BE" dirty="0" smtClean="0"/>
              <a:t>Intégrer</a:t>
            </a:r>
            <a:r>
              <a:rPr lang="en-US" dirty="0" smtClean="0"/>
              <a:t> des nouveaux devices </a:t>
            </a:r>
            <a:r>
              <a:rPr lang="en-US" dirty="0" err="1" smtClean="0"/>
              <a:t>dans</a:t>
            </a:r>
            <a:r>
              <a:rPr lang="en-US" dirty="0" smtClean="0"/>
              <a:t> </a:t>
            </a:r>
            <a:r>
              <a:rPr lang="en-US" dirty="0" err="1" smtClean="0"/>
              <a:t>l’ecosystem</a:t>
            </a:r>
            <a:r>
              <a:rPr lang="en-US" dirty="0" smtClean="0"/>
              <a:t> de SmartThings.</a:t>
            </a:r>
            <a:endParaRPr lang="en-US" dirty="0"/>
          </a:p>
          <a:p>
            <a:endParaRPr lang="en-US" dirty="0" smtClean="0"/>
          </a:p>
          <a:p>
            <a:r>
              <a:rPr lang="en-US" dirty="0" smtClean="0"/>
              <a:t>-</a:t>
            </a:r>
            <a:r>
              <a:rPr lang="fr-BE" dirty="0" smtClean="0"/>
              <a:t>Publier</a:t>
            </a:r>
            <a:r>
              <a:rPr lang="en-US" dirty="0" smtClean="0"/>
              <a:t> les applications </a:t>
            </a:r>
            <a:r>
              <a:rPr lang="en-US" dirty="0" err="1" smtClean="0"/>
              <a:t>dans</a:t>
            </a:r>
            <a:r>
              <a:rPr lang="en-US" dirty="0" smtClean="0"/>
              <a:t> le </a:t>
            </a:r>
            <a:r>
              <a:rPr lang="en-US" dirty="0"/>
              <a:t>catalogue de </a:t>
            </a:r>
            <a:r>
              <a:rPr lang="en-US" dirty="0" smtClean="0"/>
              <a:t>SmartThings. </a:t>
            </a:r>
            <a:endParaRPr lang="en-US" dirty="0"/>
          </a:p>
          <a:p>
            <a:endParaRPr lang="fr-BE" dirty="0"/>
          </a:p>
        </p:txBody>
      </p:sp>
      <p:sp>
        <p:nvSpPr>
          <p:cNvPr id="6" name="ZoneTexte 5"/>
          <p:cNvSpPr txBox="1"/>
          <p:nvPr/>
        </p:nvSpPr>
        <p:spPr>
          <a:xfrm>
            <a:off x="6065113" y="6191190"/>
            <a:ext cx="3240360" cy="276999"/>
          </a:xfrm>
          <a:prstGeom prst="rect">
            <a:avLst/>
          </a:prstGeom>
          <a:noFill/>
        </p:spPr>
        <p:txBody>
          <a:bodyPr wrap="square" rtlCol="0">
            <a:spAutoFit/>
          </a:bodyPr>
          <a:lstStyle/>
          <a:p>
            <a:r>
              <a:rPr lang="fr-FR" sz="1200" b="1" i="1" dirty="0" smtClean="0">
                <a:latin typeface="Courier" pitchFamily="49" charset="0"/>
              </a:rPr>
              <a:t>https://smartthings</a:t>
            </a:r>
            <a:r>
              <a:rPr lang="fr-FR" sz="1200" i="1" dirty="0" smtClean="0">
                <a:latin typeface="Courier" pitchFamily="49" charset="0"/>
              </a:rPr>
              <a:t>.com</a:t>
            </a:r>
            <a:r>
              <a:rPr lang="fr-FR" sz="1200" i="1" dirty="0">
                <a:latin typeface="Courier" pitchFamily="49" charset="0"/>
              </a:rPr>
              <a:t>/</a:t>
            </a:r>
            <a:endParaRPr lang="fr-BE" sz="1200" dirty="0">
              <a:latin typeface="Courier" pitchFamily="49" charset="0"/>
            </a:endParaRPr>
          </a:p>
        </p:txBody>
      </p:sp>
    </p:spTree>
    <p:extLst>
      <p:ext uri="{BB962C8B-B14F-4D97-AF65-F5344CB8AC3E}">
        <p14:creationId xmlns:p14="http://schemas.microsoft.com/office/powerpoint/2010/main" val="16629088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Comparaison</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32</a:t>
            </a:fld>
            <a:endParaRPr lang="en-US" dirty="0"/>
          </a:p>
        </p:txBody>
      </p:sp>
      <p:sp>
        <p:nvSpPr>
          <p:cNvPr id="5" name="Espace réservé du contenu 3"/>
          <p:cNvSpPr>
            <a:spLocks noGrp="1"/>
          </p:cNvSpPr>
          <p:nvPr>
            <p:ph idx="1"/>
          </p:nvPr>
        </p:nvSpPr>
        <p:spPr>
          <a:xfrm>
            <a:off x="457200" y="1388282"/>
            <a:ext cx="8229600" cy="5058078"/>
          </a:xfrm>
        </p:spPr>
        <p:txBody>
          <a:bodyPr/>
          <a:lstStyle/>
          <a:p>
            <a:pPr marL="514350" indent="-514350">
              <a:buFont typeface="+mj-lt"/>
              <a:buAutoNum type="arabicPeriod"/>
            </a:pPr>
            <a:r>
              <a:rPr lang="fr-FR" noProof="0" dirty="0" smtClean="0">
                <a:solidFill>
                  <a:schemeClr val="tx1"/>
                </a:solidFill>
              </a:rPr>
              <a:t>Donne un moyen de </a:t>
            </a:r>
            <a:r>
              <a:rPr lang="fr-FR" dirty="0" smtClean="0">
                <a:solidFill>
                  <a:schemeClr val="tx1"/>
                </a:solidFill>
              </a:rPr>
              <a:t>manipuler</a:t>
            </a:r>
            <a:r>
              <a:rPr lang="fr-FR" noProof="0" dirty="0" smtClean="0">
                <a:solidFill>
                  <a:schemeClr val="tx1"/>
                </a:solidFill>
              </a:rPr>
              <a:t> des objets</a:t>
            </a:r>
            <a:br>
              <a:rPr lang="fr-FR" noProof="0" dirty="0" smtClean="0">
                <a:solidFill>
                  <a:schemeClr val="tx1"/>
                </a:solidFill>
              </a:rPr>
            </a:br>
            <a:r>
              <a:rPr lang="fr-FR" noProof="0" dirty="0" smtClean="0">
                <a:solidFill>
                  <a:schemeClr val="tx1"/>
                </a:solidFill>
              </a:rPr>
              <a:t>(sur des </a:t>
            </a:r>
            <a:r>
              <a:rPr lang="fr-FR" noProof="0" dirty="0" err="1" smtClean="0">
                <a:solidFill>
                  <a:schemeClr val="tx1"/>
                </a:solidFill>
              </a:rPr>
              <a:t>devices</a:t>
            </a:r>
            <a:r>
              <a:rPr lang="fr-FR" noProof="0" dirty="0" smtClean="0">
                <a:solidFill>
                  <a:schemeClr val="tx1"/>
                </a:solidFill>
              </a:rPr>
              <a:t> réels, ou à travers un simulateur).</a:t>
            </a:r>
          </a:p>
          <a:p>
            <a:pPr marL="514350" indent="-514350">
              <a:buFont typeface="+mj-lt"/>
              <a:buAutoNum type="arabicPeriod"/>
            </a:pPr>
            <a:endParaRPr lang="fr-FR" noProof="0" dirty="0" smtClean="0">
              <a:solidFill>
                <a:schemeClr val="tx1"/>
              </a:solidFill>
            </a:endParaRPr>
          </a:p>
          <a:p>
            <a:pPr marL="514350" indent="-514350">
              <a:buFont typeface="+mj-lt"/>
              <a:buAutoNum type="arabicPeriod"/>
            </a:pPr>
            <a:endParaRPr lang="fr-FR" noProof="0" dirty="0" smtClean="0">
              <a:solidFill>
                <a:schemeClr val="tx1"/>
              </a:solidFill>
            </a:endParaRPr>
          </a:p>
          <a:p>
            <a:pPr marL="514350" indent="-514350">
              <a:buFont typeface="+mj-lt"/>
              <a:buAutoNum type="arabicPeriod"/>
            </a:pPr>
            <a:r>
              <a:rPr lang="fr-FR" noProof="0" dirty="0" smtClean="0">
                <a:solidFill>
                  <a:schemeClr val="tx1"/>
                </a:solidFill>
              </a:rPr>
              <a:t>Dédié au produit Samsung d’une manière générale, mais possibilité d’intégrer d’autres </a:t>
            </a:r>
            <a:r>
              <a:rPr lang="fr-FR" noProof="0" dirty="0" err="1" smtClean="0">
                <a:solidFill>
                  <a:schemeClr val="tx1"/>
                </a:solidFill>
              </a:rPr>
              <a:t>devices</a:t>
            </a:r>
            <a:r>
              <a:rPr lang="fr-FR" noProof="0" dirty="0" smtClean="0">
                <a:solidFill>
                  <a:schemeClr val="tx1"/>
                </a:solidFill>
              </a:rPr>
              <a:t> à travers une API</a:t>
            </a:r>
          </a:p>
          <a:p>
            <a:pPr marL="514350" indent="-514350">
              <a:buFont typeface="+mj-lt"/>
              <a:buAutoNum type="arabicPeriod"/>
            </a:pPr>
            <a:endParaRPr lang="fr-FR" noProof="0" dirty="0" smtClean="0">
              <a:solidFill>
                <a:schemeClr val="tx1"/>
              </a:solidFill>
            </a:endParaRPr>
          </a:p>
          <a:p>
            <a:pPr marL="514350" indent="-514350">
              <a:buFont typeface="+mj-lt"/>
              <a:buAutoNum type="arabicPeriod"/>
            </a:pPr>
            <a:r>
              <a:rPr lang="fr-FR" noProof="0" dirty="0" smtClean="0">
                <a:solidFill>
                  <a:schemeClr val="tx1"/>
                </a:solidFill>
              </a:rPr>
              <a:t>Ne gère pas nativement le contexte, mais pris en compte dans la logique métier</a:t>
            </a:r>
            <a:br>
              <a:rPr lang="fr-FR" noProof="0" dirty="0" smtClean="0">
                <a:solidFill>
                  <a:schemeClr val="tx1"/>
                </a:solidFill>
              </a:rPr>
            </a:br>
            <a:endParaRPr lang="fr-FR" noProof="0" dirty="0" smtClean="0">
              <a:solidFill>
                <a:schemeClr val="tx1"/>
              </a:solidFill>
            </a:endParaRPr>
          </a:p>
        </p:txBody>
      </p:sp>
    </p:spTree>
    <p:extLst>
      <p:ext uri="{BB962C8B-B14F-4D97-AF65-F5344CB8AC3E}">
        <p14:creationId xmlns:p14="http://schemas.microsoft.com/office/powerpoint/2010/main" val="7325340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HBMS</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33</a:t>
            </a:fld>
            <a:endParaRPr lang="en-US" dirty="0"/>
          </a:p>
        </p:txBody>
      </p:sp>
      <p:sp>
        <p:nvSpPr>
          <p:cNvPr id="5" name="ZoneTexte 4"/>
          <p:cNvSpPr txBox="1"/>
          <p:nvPr/>
        </p:nvSpPr>
        <p:spPr>
          <a:xfrm>
            <a:off x="488072" y="1599442"/>
            <a:ext cx="8044368" cy="3785652"/>
          </a:xfrm>
          <a:prstGeom prst="rect">
            <a:avLst/>
          </a:prstGeom>
          <a:noFill/>
        </p:spPr>
        <p:txBody>
          <a:bodyPr wrap="square" rtlCol="0">
            <a:spAutoFit/>
          </a:bodyPr>
          <a:lstStyle/>
          <a:p>
            <a:r>
              <a:rPr lang="en-US" b="1" dirty="0" smtClean="0"/>
              <a:t>HBMS - Human Behavior Monitoring and Support </a:t>
            </a:r>
            <a:r>
              <a:rPr lang="fr-BE" dirty="0" smtClean="0"/>
              <a:t>est un projet de recherche qui vise à fournir aux personnes âgées un </a:t>
            </a:r>
            <a:r>
              <a:rPr lang="fr-BE" b="1" dirty="0" smtClean="0"/>
              <a:t>aide mémoire </a:t>
            </a:r>
            <a:r>
              <a:rPr lang="fr-BE" dirty="0" smtClean="0"/>
              <a:t>pour conserver leur autonomie le plus longtemps possible.</a:t>
            </a:r>
          </a:p>
          <a:p>
            <a:endParaRPr lang="en-US" dirty="0" smtClean="0"/>
          </a:p>
          <a:p>
            <a:r>
              <a:rPr lang="en-US" dirty="0" smtClean="0"/>
              <a:t>-</a:t>
            </a:r>
            <a:r>
              <a:rPr lang="fr-BE" dirty="0" smtClean="0"/>
              <a:t>Surveiller une personne exerçant des activités.</a:t>
            </a:r>
            <a:endParaRPr lang="en-US" dirty="0" smtClean="0"/>
          </a:p>
          <a:p>
            <a:endParaRPr lang="en-US" dirty="0" smtClean="0"/>
          </a:p>
          <a:p>
            <a:r>
              <a:rPr lang="en-US" dirty="0" smtClean="0"/>
              <a:t>-</a:t>
            </a:r>
            <a:r>
              <a:rPr lang="fr-BE" dirty="0" smtClean="0"/>
              <a:t>Abstraire, agréger et  intégrer le comportement observé dans un modèle cognitif humain individuel</a:t>
            </a:r>
            <a:r>
              <a:rPr lang="en-US" dirty="0" smtClean="0"/>
              <a:t>.</a:t>
            </a:r>
          </a:p>
          <a:p>
            <a:endParaRPr lang="en-US" dirty="0" smtClean="0"/>
          </a:p>
          <a:p>
            <a:r>
              <a:rPr lang="en-US" dirty="0" smtClean="0"/>
              <a:t>-</a:t>
            </a:r>
            <a:r>
              <a:rPr lang="fr-BE" dirty="0" smtClean="0"/>
              <a:t>Aider la personne en cas de besoin à retrouver des connaissances à partir du modèle cognitif humain (HCM)</a:t>
            </a:r>
            <a:r>
              <a:rPr lang="en-US" dirty="0" smtClean="0"/>
              <a:t>. </a:t>
            </a:r>
          </a:p>
          <a:p>
            <a:endParaRPr lang="fr-BE" dirty="0"/>
          </a:p>
        </p:txBody>
      </p:sp>
      <p:sp>
        <p:nvSpPr>
          <p:cNvPr id="6" name="ZoneTexte 5"/>
          <p:cNvSpPr txBox="1"/>
          <p:nvPr/>
        </p:nvSpPr>
        <p:spPr>
          <a:xfrm>
            <a:off x="5681806" y="5917809"/>
            <a:ext cx="3466728" cy="400110"/>
          </a:xfrm>
          <a:prstGeom prst="rect">
            <a:avLst/>
          </a:prstGeom>
          <a:noFill/>
        </p:spPr>
        <p:txBody>
          <a:bodyPr wrap="square" rtlCol="0">
            <a:spAutoFit/>
          </a:bodyPr>
          <a:lstStyle/>
          <a:p>
            <a:r>
              <a:rPr lang="fr-BE" dirty="0"/>
              <a:t>https://hbms-ainf.aau.at/en/</a:t>
            </a:r>
          </a:p>
        </p:txBody>
      </p:sp>
    </p:spTree>
    <p:extLst>
      <p:ext uri="{BB962C8B-B14F-4D97-AF65-F5344CB8AC3E}">
        <p14:creationId xmlns:p14="http://schemas.microsoft.com/office/powerpoint/2010/main" val="41142912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5448" y="2420888"/>
            <a:ext cx="4968552" cy="2659932"/>
          </a:xfrm>
          <a:prstGeom prst="rect">
            <a:avLst/>
          </a:prstGeom>
        </p:spPr>
      </p:pic>
      <p:sp>
        <p:nvSpPr>
          <p:cNvPr id="2" name="Titre 1"/>
          <p:cNvSpPr>
            <a:spLocks noGrp="1"/>
          </p:cNvSpPr>
          <p:nvPr>
            <p:ph type="title"/>
          </p:nvPr>
        </p:nvSpPr>
        <p:spPr/>
        <p:txBody>
          <a:bodyPr/>
          <a:lstStyle/>
          <a:p>
            <a:r>
              <a:rPr lang="fr-FR" noProof="0" dirty="0" err="1" smtClean="0"/>
              <a:t>Behavior</a:t>
            </a:r>
            <a:r>
              <a:rPr lang="fr-FR" noProof="0" dirty="0" smtClean="0"/>
              <a:t> Unit Goal</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34</a:t>
            </a:fld>
            <a:endParaRPr lang="en-US" dirty="0"/>
          </a:p>
        </p:txBody>
      </p:sp>
      <p:sp>
        <p:nvSpPr>
          <p:cNvPr id="5" name="Espace réservé du contenu 4"/>
          <p:cNvSpPr txBox="1">
            <a:spLocks noGrp="1"/>
          </p:cNvSpPr>
          <p:nvPr>
            <p:ph idx="1"/>
          </p:nvPr>
        </p:nvSpPr>
        <p:spPr>
          <a:xfrm>
            <a:off x="-1198" y="1325210"/>
            <a:ext cx="4762872" cy="5244513"/>
          </a:xfrm>
          <a:prstGeom prst="rect">
            <a:avLst/>
          </a:prstGeom>
          <a:noFill/>
        </p:spPr>
        <p:txBody>
          <a:bodyPr wrap="square" rtlCol="0">
            <a:spAutoFit/>
          </a:bodyPr>
          <a:lstStyle/>
          <a:p>
            <a:pPr marL="358775" indent="-358775"/>
            <a:r>
              <a:rPr lang="fr-FR" noProof="0" dirty="0" smtClean="0">
                <a:solidFill>
                  <a:schemeClr val="tx1"/>
                </a:solidFill>
              </a:rPr>
              <a:t>-    Concept-clef dans le langage : </a:t>
            </a:r>
            <a:r>
              <a:rPr lang="fr-FR" b="1" noProof="0" dirty="0" smtClean="0">
                <a:solidFill>
                  <a:schemeClr val="tx1"/>
                </a:solidFill>
              </a:rPr>
              <a:t>unité de comportement</a:t>
            </a:r>
            <a:r>
              <a:rPr lang="fr-FR" i="1" noProof="0" dirty="0" smtClean="0">
                <a:solidFill>
                  <a:schemeClr val="tx1"/>
                </a:solidFill>
              </a:rPr>
              <a:t>, </a:t>
            </a:r>
            <a:r>
              <a:rPr lang="fr-FR" noProof="0" dirty="0" smtClean="0">
                <a:solidFill>
                  <a:schemeClr val="tx1"/>
                </a:solidFill>
              </a:rPr>
              <a:t>correspondant à un "cas d'utilisation"</a:t>
            </a:r>
          </a:p>
          <a:p>
            <a:pPr marL="457200" indent="-457200">
              <a:buFontTx/>
              <a:buChar char="-"/>
            </a:pPr>
            <a:r>
              <a:rPr lang="fr-FR" b="1" noProof="0" dirty="0" smtClean="0">
                <a:solidFill>
                  <a:schemeClr val="tx1"/>
                </a:solidFill>
              </a:rPr>
              <a:t>Cas d’utilisation  : </a:t>
            </a:r>
            <a:r>
              <a:rPr lang="fr-FR" noProof="0" dirty="0" smtClean="0">
                <a:solidFill>
                  <a:schemeClr val="tx1"/>
                </a:solidFill>
              </a:rPr>
              <a:t>ensemble d'opérations qui permettent d’atteindre un but dans la vie quotidienne</a:t>
            </a:r>
            <a:br>
              <a:rPr lang="fr-FR" noProof="0" dirty="0" smtClean="0">
                <a:solidFill>
                  <a:schemeClr val="tx1"/>
                </a:solidFill>
              </a:rPr>
            </a:br>
            <a:r>
              <a:rPr lang="fr-FR" noProof="0" dirty="0" smtClean="0">
                <a:solidFill>
                  <a:schemeClr val="tx1"/>
                </a:solidFill>
              </a:rPr>
              <a:t>(ex. )</a:t>
            </a:r>
          </a:p>
          <a:p>
            <a:pPr marL="457200" indent="-457200">
              <a:buFontTx/>
              <a:buChar char="-"/>
            </a:pPr>
            <a:r>
              <a:rPr lang="fr-FR" b="1" noProof="0" dirty="0" smtClean="0">
                <a:solidFill>
                  <a:schemeClr val="tx1"/>
                </a:solidFill>
              </a:rPr>
              <a:t>Opération :</a:t>
            </a:r>
            <a:r>
              <a:rPr lang="fr-FR" noProof="0" dirty="0" smtClean="0">
                <a:solidFill>
                  <a:schemeClr val="tx1"/>
                </a:solidFill>
              </a:rPr>
              <a:t> définie à partir de contrats (pré-/post-conditions).</a:t>
            </a:r>
            <a:endParaRPr lang="fr-FR" noProof="0" dirty="0"/>
          </a:p>
        </p:txBody>
      </p:sp>
      <p:sp>
        <p:nvSpPr>
          <p:cNvPr id="6" name="ZoneTexte 5"/>
          <p:cNvSpPr txBox="1"/>
          <p:nvPr/>
        </p:nvSpPr>
        <p:spPr>
          <a:xfrm>
            <a:off x="5567160" y="6158691"/>
            <a:ext cx="4320480" cy="307777"/>
          </a:xfrm>
          <a:prstGeom prst="rect">
            <a:avLst/>
          </a:prstGeom>
          <a:noFill/>
        </p:spPr>
        <p:txBody>
          <a:bodyPr wrap="square" rtlCol="0">
            <a:spAutoFit/>
          </a:bodyPr>
          <a:lstStyle/>
          <a:p>
            <a:r>
              <a:rPr lang="fr-BE" sz="1400" dirty="0"/>
              <a:t>Judith Michael, Heinrich C. </a:t>
            </a:r>
            <a:r>
              <a:rPr lang="fr-BE" sz="1400" dirty="0" err="1" smtClean="0"/>
              <a:t>Mayr</a:t>
            </a:r>
            <a:r>
              <a:rPr lang="fr-BE" sz="1400" dirty="0" smtClean="0"/>
              <a:t> in 2013 </a:t>
            </a:r>
            <a:endParaRPr lang="fr-BE" sz="1400" dirty="0"/>
          </a:p>
        </p:txBody>
      </p:sp>
    </p:spTree>
    <p:extLst>
      <p:ext uri="{BB962C8B-B14F-4D97-AF65-F5344CB8AC3E}">
        <p14:creationId xmlns:p14="http://schemas.microsoft.com/office/powerpoint/2010/main" val="281041543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Comparaison</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35</a:t>
            </a:fld>
            <a:endParaRPr lang="en-US" dirty="0"/>
          </a:p>
        </p:txBody>
      </p:sp>
      <p:sp>
        <p:nvSpPr>
          <p:cNvPr id="5" name="Espace réservé du contenu 3"/>
          <p:cNvSpPr>
            <a:spLocks noGrp="1"/>
          </p:cNvSpPr>
          <p:nvPr>
            <p:ph idx="1"/>
          </p:nvPr>
        </p:nvSpPr>
        <p:spPr>
          <a:xfrm>
            <a:off x="457200" y="1388282"/>
            <a:ext cx="8229600" cy="5058078"/>
          </a:xfrm>
        </p:spPr>
        <p:txBody>
          <a:bodyPr/>
          <a:lstStyle/>
          <a:p>
            <a:pPr marL="514350" indent="-514350">
              <a:buFont typeface="+mj-lt"/>
              <a:buAutoNum type="arabicPeriod"/>
            </a:pPr>
            <a:r>
              <a:rPr lang="fr-FR" noProof="0" dirty="0" smtClean="0">
                <a:solidFill>
                  <a:schemeClr val="tx1"/>
                </a:solidFill>
              </a:rPr>
              <a:t>Permet la gestion du </a:t>
            </a:r>
            <a:r>
              <a:rPr lang="fr-FR" noProof="0" dirty="0" err="1" smtClean="0">
                <a:solidFill>
                  <a:schemeClr val="tx1"/>
                </a:solidFill>
              </a:rPr>
              <a:t>context</a:t>
            </a:r>
            <a:r>
              <a:rPr lang="fr-FR" dirty="0" smtClean="0">
                <a:solidFill>
                  <a:schemeClr val="tx1"/>
                </a:solidFill>
              </a:rPr>
              <a:t>e au travers d’opérations obéissant à des contrats</a:t>
            </a:r>
            <a:endParaRPr lang="fr-FR" noProof="0" dirty="0" smtClean="0">
              <a:solidFill>
                <a:schemeClr val="tx1"/>
              </a:solidFill>
            </a:endParaRPr>
          </a:p>
          <a:p>
            <a:pPr marL="514350" indent="-514350">
              <a:buFont typeface="+mj-lt"/>
              <a:buAutoNum type="arabicPeriod"/>
            </a:pPr>
            <a:endParaRPr lang="fr-FR" noProof="0" dirty="0" smtClean="0">
              <a:solidFill>
                <a:schemeClr val="tx1"/>
              </a:solidFill>
            </a:endParaRPr>
          </a:p>
          <a:p>
            <a:pPr marL="514350" indent="-514350">
              <a:buFont typeface="+mj-lt"/>
              <a:buAutoNum type="arabicPeriod"/>
            </a:pPr>
            <a:endParaRPr lang="fr-FR" noProof="0" dirty="0" smtClean="0">
              <a:solidFill>
                <a:schemeClr val="tx1"/>
              </a:solidFill>
            </a:endParaRPr>
          </a:p>
          <a:p>
            <a:pPr marL="514350" indent="-514350">
              <a:buFont typeface="+mj-lt"/>
              <a:buAutoNum type="arabicPeriod"/>
            </a:pPr>
            <a:r>
              <a:rPr lang="fr-FR" noProof="0" dirty="0" smtClean="0">
                <a:solidFill>
                  <a:schemeClr val="tx1"/>
                </a:solidFill>
              </a:rPr>
              <a:t>Semble monolithique : lié à une technologie propriétaire</a:t>
            </a:r>
          </a:p>
        </p:txBody>
      </p:sp>
    </p:spTree>
    <p:extLst>
      <p:ext uri="{BB962C8B-B14F-4D97-AF65-F5344CB8AC3E}">
        <p14:creationId xmlns:p14="http://schemas.microsoft.com/office/powerpoint/2010/main" val="253692082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Conclusion</a:t>
            </a:r>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36</a:t>
            </a:fld>
            <a:endParaRPr lang="en-US" dirty="0"/>
          </a:p>
        </p:txBody>
      </p:sp>
      <p:graphicFrame>
        <p:nvGraphicFramePr>
          <p:cNvPr id="5" name="Tableau 4"/>
          <p:cNvGraphicFramePr>
            <a:graphicFrameLocks noGrp="1"/>
          </p:cNvGraphicFramePr>
          <p:nvPr>
            <p:extLst>
              <p:ext uri="{D42A27DB-BD31-4B8C-83A1-F6EECF244321}">
                <p14:modId xmlns:p14="http://schemas.microsoft.com/office/powerpoint/2010/main" val="509023265"/>
              </p:ext>
            </p:extLst>
          </p:nvPr>
        </p:nvGraphicFramePr>
        <p:xfrm>
          <a:off x="971600" y="1991939"/>
          <a:ext cx="7920880" cy="3597300"/>
        </p:xfrm>
        <a:graphic>
          <a:graphicData uri="http://schemas.openxmlformats.org/drawingml/2006/table">
            <a:tbl>
              <a:tblPr firstRow="1" bandRow="1">
                <a:tableStyleId>{5C22544A-7EE6-4342-B048-85BDC9FD1C3A}</a:tableStyleId>
              </a:tblPr>
              <a:tblGrid>
                <a:gridCol w="1980220">
                  <a:extLst>
                    <a:ext uri="{9D8B030D-6E8A-4147-A177-3AD203B41FA5}">
                      <a16:colId xmlns:a16="http://schemas.microsoft.com/office/drawing/2014/main" val="970010247"/>
                    </a:ext>
                  </a:extLst>
                </a:gridCol>
                <a:gridCol w="1980220">
                  <a:extLst>
                    <a:ext uri="{9D8B030D-6E8A-4147-A177-3AD203B41FA5}">
                      <a16:colId xmlns:a16="http://schemas.microsoft.com/office/drawing/2014/main" val="2998410171"/>
                    </a:ext>
                  </a:extLst>
                </a:gridCol>
                <a:gridCol w="1980220">
                  <a:extLst>
                    <a:ext uri="{9D8B030D-6E8A-4147-A177-3AD203B41FA5}">
                      <a16:colId xmlns:a16="http://schemas.microsoft.com/office/drawing/2014/main" val="3921516423"/>
                    </a:ext>
                  </a:extLst>
                </a:gridCol>
                <a:gridCol w="1980220">
                  <a:extLst>
                    <a:ext uri="{9D8B030D-6E8A-4147-A177-3AD203B41FA5}">
                      <a16:colId xmlns:a16="http://schemas.microsoft.com/office/drawing/2014/main" val="30539140"/>
                    </a:ext>
                  </a:extLst>
                </a:gridCol>
              </a:tblGrid>
              <a:tr h="719460">
                <a:tc>
                  <a:txBody>
                    <a:bodyPr/>
                    <a:lstStyle/>
                    <a:p>
                      <a:endParaRPr lang="fr-BE" dirty="0"/>
                    </a:p>
                  </a:txBody>
                  <a:tcPr/>
                </a:tc>
                <a:tc>
                  <a:txBody>
                    <a:bodyPr/>
                    <a:lstStyle/>
                    <a:p>
                      <a:pPr algn="ctr"/>
                      <a:r>
                        <a:rPr lang="fr-BE" dirty="0" smtClean="0"/>
                        <a:t>Manipulation des objets</a:t>
                      </a:r>
                      <a:endParaRPr lang="fr-BE" dirty="0"/>
                    </a:p>
                  </a:txBody>
                  <a:tcPr/>
                </a:tc>
                <a:tc>
                  <a:txBody>
                    <a:bodyPr/>
                    <a:lstStyle/>
                    <a:p>
                      <a:pPr algn="ctr"/>
                      <a:r>
                        <a:rPr lang="fr-BE" dirty="0" smtClean="0"/>
                        <a:t> Interopérabilité </a:t>
                      </a:r>
                      <a:endParaRPr lang="fr-BE" dirty="0"/>
                    </a:p>
                  </a:txBody>
                  <a:tcPr/>
                </a:tc>
                <a:tc>
                  <a:txBody>
                    <a:bodyPr/>
                    <a:lstStyle/>
                    <a:p>
                      <a:pPr algn="ctr"/>
                      <a:r>
                        <a:rPr lang="fr-BE" dirty="0" smtClean="0"/>
                        <a:t>Contexte</a:t>
                      </a:r>
                      <a:endParaRPr lang="fr-BE" dirty="0"/>
                    </a:p>
                  </a:txBody>
                  <a:tcPr/>
                </a:tc>
                <a:extLst>
                  <a:ext uri="{0D108BD9-81ED-4DB2-BD59-A6C34878D82A}">
                    <a16:rowId xmlns:a16="http://schemas.microsoft.com/office/drawing/2014/main" val="1769095210"/>
                  </a:ext>
                </a:extLst>
              </a:tr>
              <a:tr h="719460">
                <a:tc>
                  <a:txBody>
                    <a:bodyPr/>
                    <a:lstStyle/>
                    <a:p>
                      <a:pPr algn="ctr"/>
                      <a:r>
                        <a:rPr lang="fr-BE" dirty="0" err="1" smtClean="0"/>
                        <a:t>ThingML</a:t>
                      </a:r>
                      <a:endParaRPr lang="fr-BE" dirty="0"/>
                    </a:p>
                  </a:txBody>
                  <a:tcPr/>
                </a:tc>
                <a:tc>
                  <a:txBody>
                    <a:bodyPr/>
                    <a:lstStyle/>
                    <a:p>
                      <a:pPr algn="ctr"/>
                      <a:r>
                        <a:rPr lang="fr-BE" dirty="0" smtClean="0"/>
                        <a:t>++</a:t>
                      </a:r>
                      <a:endParaRPr lang="fr-BE" dirty="0"/>
                    </a:p>
                  </a:txBody>
                  <a:tcPr/>
                </a:tc>
                <a:tc>
                  <a:txBody>
                    <a:bodyPr/>
                    <a:lstStyle/>
                    <a:p>
                      <a:pPr algn="ctr"/>
                      <a:r>
                        <a:rPr lang="fr-BE" dirty="0" smtClean="0"/>
                        <a:t>+</a:t>
                      </a:r>
                      <a:endParaRPr lang="fr-BE" dirty="0"/>
                    </a:p>
                  </a:txBody>
                  <a:tcPr/>
                </a:tc>
                <a:tc>
                  <a:txBody>
                    <a:bodyPr/>
                    <a:lstStyle/>
                    <a:p>
                      <a:pPr algn="ctr"/>
                      <a:r>
                        <a:rPr lang="fr-BE" dirty="0" smtClean="0"/>
                        <a:t>-</a:t>
                      </a:r>
                      <a:endParaRPr lang="fr-BE" dirty="0"/>
                    </a:p>
                  </a:txBody>
                  <a:tcPr/>
                </a:tc>
                <a:extLst>
                  <a:ext uri="{0D108BD9-81ED-4DB2-BD59-A6C34878D82A}">
                    <a16:rowId xmlns:a16="http://schemas.microsoft.com/office/drawing/2014/main" val="169249047"/>
                  </a:ext>
                </a:extLst>
              </a:tr>
              <a:tr h="719460">
                <a:tc>
                  <a:txBody>
                    <a:bodyPr/>
                    <a:lstStyle/>
                    <a:p>
                      <a:pPr algn="ctr"/>
                      <a:r>
                        <a:rPr lang="fr-BE" dirty="0" err="1" smtClean="0"/>
                        <a:t>SmartThings</a:t>
                      </a:r>
                      <a:endParaRPr lang="fr-BE" dirty="0"/>
                    </a:p>
                  </a:txBody>
                  <a:tcPr/>
                </a:tc>
                <a:tc>
                  <a:txBody>
                    <a:bodyPr/>
                    <a:lstStyle/>
                    <a:p>
                      <a:pPr algn="ctr"/>
                      <a:r>
                        <a:rPr lang="fr-BE" dirty="0" smtClean="0"/>
                        <a:t>++</a:t>
                      </a:r>
                      <a:endParaRPr lang="fr-BE" dirty="0"/>
                    </a:p>
                  </a:txBody>
                  <a:tcPr/>
                </a:tc>
                <a:tc>
                  <a:txBody>
                    <a:bodyPr/>
                    <a:lstStyle/>
                    <a:p>
                      <a:pPr algn="ctr"/>
                      <a:r>
                        <a:rPr lang="fr-BE" dirty="0" smtClean="0"/>
                        <a:t>+</a:t>
                      </a:r>
                      <a:endParaRPr lang="fr-BE" dirty="0"/>
                    </a:p>
                  </a:txBody>
                  <a:tcPr/>
                </a:tc>
                <a:tc>
                  <a:txBody>
                    <a:bodyPr/>
                    <a:lstStyle/>
                    <a:p>
                      <a:pPr algn="ctr"/>
                      <a:r>
                        <a:rPr lang="fr-BE" dirty="0" smtClean="0"/>
                        <a:t>-</a:t>
                      </a:r>
                      <a:endParaRPr lang="fr-BE" dirty="0"/>
                    </a:p>
                  </a:txBody>
                  <a:tcPr/>
                </a:tc>
                <a:extLst>
                  <a:ext uri="{0D108BD9-81ED-4DB2-BD59-A6C34878D82A}">
                    <a16:rowId xmlns:a16="http://schemas.microsoft.com/office/drawing/2014/main" val="811329641"/>
                  </a:ext>
                </a:extLst>
              </a:tr>
              <a:tr h="719460">
                <a:tc>
                  <a:txBody>
                    <a:bodyPr/>
                    <a:lstStyle/>
                    <a:p>
                      <a:pPr algn="ctr"/>
                      <a:r>
                        <a:rPr lang="fr-BE" dirty="0" smtClean="0"/>
                        <a:t>HBMS</a:t>
                      </a:r>
                      <a:endParaRPr lang="fr-BE" dirty="0"/>
                    </a:p>
                  </a:txBody>
                  <a:tcPr/>
                </a:tc>
                <a:tc>
                  <a:txBody>
                    <a:bodyPr/>
                    <a:lstStyle/>
                    <a:p>
                      <a:pPr algn="ctr"/>
                      <a:r>
                        <a:rPr lang="fr-BE" dirty="0" smtClean="0"/>
                        <a:t>++</a:t>
                      </a:r>
                      <a:endParaRPr lang="fr-BE" dirty="0"/>
                    </a:p>
                  </a:txBody>
                  <a:tcPr/>
                </a:tc>
                <a:tc>
                  <a:txBody>
                    <a:bodyPr/>
                    <a:lstStyle/>
                    <a:p>
                      <a:pPr algn="ctr"/>
                      <a:r>
                        <a:rPr lang="fr-BE" dirty="0" smtClean="0"/>
                        <a:t>-</a:t>
                      </a:r>
                      <a:endParaRPr lang="fr-BE" dirty="0"/>
                    </a:p>
                  </a:txBody>
                  <a:tcPr/>
                </a:tc>
                <a:tc>
                  <a:txBody>
                    <a:bodyPr/>
                    <a:lstStyle/>
                    <a:p>
                      <a:pPr algn="ctr"/>
                      <a:r>
                        <a:rPr lang="fr-BE" dirty="0" smtClean="0"/>
                        <a:t>++</a:t>
                      </a:r>
                      <a:endParaRPr lang="fr-BE" dirty="0"/>
                    </a:p>
                  </a:txBody>
                  <a:tcPr/>
                </a:tc>
                <a:extLst>
                  <a:ext uri="{0D108BD9-81ED-4DB2-BD59-A6C34878D82A}">
                    <a16:rowId xmlns:a16="http://schemas.microsoft.com/office/drawing/2014/main" val="40327748"/>
                  </a:ext>
                </a:extLst>
              </a:tr>
              <a:tr h="719460">
                <a:tc>
                  <a:txBody>
                    <a:bodyPr/>
                    <a:lstStyle/>
                    <a:p>
                      <a:pPr algn="ctr"/>
                      <a:r>
                        <a:rPr lang="fr-BE" dirty="0" smtClean="0"/>
                        <a:t>GERAS</a:t>
                      </a:r>
                      <a:endParaRPr lang="fr-BE" dirty="0"/>
                    </a:p>
                  </a:txBody>
                  <a:tcPr/>
                </a:tc>
                <a:tc>
                  <a:txBody>
                    <a:bodyPr/>
                    <a:lstStyle/>
                    <a:p>
                      <a:pPr algn="ctr"/>
                      <a:r>
                        <a:rPr lang="fr-BE" dirty="0" smtClean="0"/>
                        <a:t>++</a:t>
                      </a:r>
                      <a:endParaRPr lang="fr-BE" dirty="0"/>
                    </a:p>
                  </a:txBody>
                  <a:tcPr/>
                </a:tc>
                <a:tc>
                  <a:txBody>
                    <a:bodyPr/>
                    <a:lstStyle/>
                    <a:p>
                      <a:pPr algn="ctr"/>
                      <a:r>
                        <a:rPr lang="fr-BE" dirty="0" smtClean="0"/>
                        <a:t>++</a:t>
                      </a:r>
                      <a:endParaRPr lang="fr-BE" dirty="0"/>
                    </a:p>
                  </a:txBody>
                  <a:tcPr/>
                </a:tc>
                <a:tc>
                  <a:txBody>
                    <a:bodyPr/>
                    <a:lstStyle/>
                    <a:p>
                      <a:pPr algn="ctr"/>
                      <a:r>
                        <a:rPr lang="fr-BE" dirty="0" smtClean="0"/>
                        <a:t>++</a:t>
                      </a:r>
                      <a:endParaRPr lang="fr-BE" dirty="0"/>
                    </a:p>
                  </a:txBody>
                  <a:tcPr/>
                </a:tc>
                <a:extLst>
                  <a:ext uri="{0D108BD9-81ED-4DB2-BD59-A6C34878D82A}">
                    <a16:rowId xmlns:a16="http://schemas.microsoft.com/office/drawing/2014/main" val="3600900512"/>
                  </a:ext>
                </a:extLst>
              </a:tr>
            </a:tbl>
          </a:graphicData>
        </a:graphic>
      </p:graphicFrame>
    </p:spTree>
    <p:extLst>
      <p:ext uri="{BB962C8B-B14F-4D97-AF65-F5344CB8AC3E}">
        <p14:creationId xmlns:p14="http://schemas.microsoft.com/office/powerpoint/2010/main" val="36061549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à coins arrondis 90"/>
          <p:cNvSpPr/>
          <p:nvPr/>
        </p:nvSpPr>
        <p:spPr>
          <a:xfrm>
            <a:off x="3819892" y="2850916"/>
            <a:ext cx="5249602" cy="2666316"/>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fr-BE"/>
          </a:p>
        </p:txBody>
      </p:sp>
      <p:sp>
        <p:nvSpPr>
          <p:cNvPr id="90" name="Rectangle à coins arrondis 89"/>
          <p:cNvSpPr/>
          <p:nvPr/>
        </p:nvSpPr>
        <p:spPr>
          <a:xfrm>
            <a:off x="3851920" y="1316716"/>
            <a:ext cx="5208646" cy="1439395"/>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fr-BE"/>
          </a:p>
        </p:txBody>
      </p:sp>
      <p:sp>
        <p:nvSpPr>
          <p:cNvPr id="2" name="Titre 1"/>
          <p:cNvSpPr>
            <a:spLocks noGrp="1"/>
          </p:cNvSpPr>
          <p:nvPr>
            <p:ph type="title"/>
          </p:nvPr>
        </p:nvSpPr>
        <p:spPr/>
        <p:txBody>
          <a:bodyPr/>
          <a:lstStyle/>
          <a:p>
            <a:r>
              <a:rPr lang="fr-FR" noProof="0" dirty="0" smtClean="0"/>
              <a:t>Conclusion</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37</a:t>
            </a:fld>
            <a:endParaRPr lang="en-US" dirty="0"/>
          </a:p>
        </p:txBody>
      </p:sp>
      <p:sp>
        <p:nvSpPr>
          <p:cNvPr id="5" name="Rectangle à coins arrondis 4"/>
          <p:cNvSpPr/>
          <p:nvPr/>
        </p:nvSpPr>
        <p:spPr>
          <a:xfrm>
            <a:off x="4438793" y="5044306"/>
            <a:ext cx="1707994" cy="251720"/>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sz="1400" dirty="0" err="1" smtClean="0"/>
              <a:t>Objects</a:t>
            </a:r>
            <a:endParaRPr lang="fr-BE" sz="1400" dirty="0"/>
          </a:p>
        </p:txBody>
      </p:sp>
      <p:sp>
        <p:nvSpPr>
          <p:cNvPr id="6" name="Rectangle à coins arrondis 5"/>
          <p:cNvSpPr/>
          <p:nvPr/>
        </p:nvSpPr>
        <p:spPr>
          <a:xfrm>
            <a:off x="4461653" y="3945139"/>
            <a:ext cx="1695909" cy="328936"/>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sz="1200" dirty="0" smtClean="0"/>
              <a:t>Service Management</a:t>
            </a:r>
            <a:endParaRPr lang="fr-BE" sz="1200" dirty="0"/>
          </a:p>
        </p:txBody>
      </p:sp>
      <p:sp>
        <p:nvSpPr>
          <p:cNvPr id="7" name="Rectangle à coins arrondis 6"/>
          <p:cNvSpPr/>
          <p:nvPr/>
        </p:nvSpPr>
        <p:spPr>
          <a:xfrm>
            <a:off x="4446753" y="2930747"/>
            <a:ext cx="1717384" cy="44635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BE" sz="1400" dirty="0" smtClean="0"/>
              <a:t>Application Layer</a:t>
            </a:r>
            <a:endParaRPr lang="fr-BE" sz="1400" dirty="0"/>
          </a:p>
        </p:txBody>
      </p:sp>
      <p:sp>
        <p:nvSpPr>
          <p:cNvPr id="8" name="Rectangle à coins arrondis 7"/>
          <p:cNvSpPr/>
          <p:nvPr/>
        </p:nvSpPr>
        <p:spPr>
          <a:xfrm>
            <a:off x="4438793" y="1556792"/>
            <a:ext cx="1717383" cy="393794"/>
          </a:xfrm>
          <a:prstGeom prst="round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sz="1400" dirty="0" smtClean="0"/>
              <a:t>Business Layer</a:t>
            </a:r>
            <a:endParaRPr lang="fr-BE" sz="1400" dirty="0"/>
          </a:p>
        </p:txBody>
      </p:sp>
      <p:cxnSp>
        <p:nvCxnSpPr>
          <p:cNvPr id="9" name="Connecteur droit avec flèche 8"/>
          <p:cNvCxnSpPr/>
          <p:nvPr/>
        </p:nvCxnSpPr>
        <p:spPr>
          <a:xfrm>
            <a:off x="5305445" y="4274075"/>
            <a:ext cx="0" cy="49087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Connecteur droit avec flèche 9"/>
          <p:cNvCxnSpPr>
            <a:stCxn id="7" idx="2"/>
          </p:cNvCxnSpPr>
          <p:nvPr/>
        </p:nvCxnSpPr>
        <p:spPr>
          <a:xfrm>
            <a:off x="5305445" y="3377100"/>
            <a:ext cx="4162" cy="53256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1" name="Rectangle à coins arrondis 10"/>
          <p:cNvSpPr/>
          <p:nvPr/>
        </p:nvSpPr>
        <p:spPr>
          <a:xfrm>
            <a:off x="4461653" y="4772350"/>
            <a:ext cx="1707994" cy="251720"/>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sz="1400" dirty="0" smtClean="0"/>
              <a:t>Object Abstraction </a:t>
            </a:r>
            <a:endParaRPr lang="fr-BE" sz="1400" dirty="0"/>
          </a:p>
        </p:txBody>
      </p:sp>
      <p:cxnSp>
        <p:nvCxnSpPr>
          <p:cNvPr id="12" name="Connecteur droit avec flèche 11"/>
          <p:cNvCxnSpPr>
            <a:stCxn id="8" idx="2"/>
            <a:endCxn id="7" idx="0"/>
          </p:cNvCxnSpPr>
          <p:nvPr/>
        </p:nvCxnSpPr>
        <p:spPr>
          <a:xfrm>
            <a:off x="5297485" y="1950586"/>
            <a:ext cx="7960" cy="98016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7" name="Rectangle à coins arrondis 16"/>
          <p:cNvSpPr/>
          <p:nvPr/>
        </p:nvSpPr>
        <p:spPr>
          <a:xfrm>
            <a:off x="4438793" y="5046618"/>
            <a:ext cx="1707994" cy="251720"/>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sz="1400" dirty="0" err="1" smtClean="0"/>
              <a:t>Objects</a:t>
            </a:r>
            <a:endParaRPr lang="fr-BE" sz="1400" dirty="0"/>
          </a:p>
        </p:txBody>
      </p:sp>
      <p:sp>
        <p:nvSpPr>
          <p:cNvPr id="18" name="Rectangle à coins arrondis 17"/>
          <p:cNvSpPr/>
          <p:nvPr/>
        </p:nvSpPr>
        <p:spPr>
          <a:xfrm>
            <a:off x="4461653" y="3947451"/>
            <a:ext cx="1695909" cy="328936"/>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sz="1200" dirty="0" smtClean="0"/>
              <a:t>Service Management</a:t>
            </a:r>
            <a:endParaRPr lang="fr-BE" sz="1200" dirty="0"/>
          </a:p>
        </p:txBody>
      </p:sp>
      <p:sp>
        <p:nvSpPr>
          <p:cNvPr id="19" name="Rectangle à coins arrondis 18"/>
          <p:cNvSpPr/>
          <p:nvPr/>
        </p:nvSpPr>
        <p:spPr>
          <a:xfrm>
            <a:off x="4446753" y="2933059"/>
            <a:ext cx="1717384" cy="44635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BE" sz="1400" dirty="0" smtClean="0"/>
              <a:t>Application Layer</a:t>
            </a:r>
            <a:endParaRPr lang="fr-BE" sz="1400" dirty="0"/>
          </a:p>
        </p:txBody>
      </p:sp>
      <p:sp>
        <p:nvSpPr>
          <p:cNvPr id="20" name="Rectangle à coins arrondis 19"/>
          <p:cNvSpPr/>
          <p:nvPr/>
        </p:nvSpPr>
        <p:spPr>
          <a:xfrm>
            <a:off x="4438793" y="1559104"/>
            <a:ext cx="1717383" cy="393794"/>
          </a:xfrm>
          <a:prstGeom prst="round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sz="1400" dirty="0" smtClean="0"/>
              <a:t>Business Layer</a:t>
            </a:r>
            <a:endParaRPr lang="fr-BE" sz="1400" dirty="0"/>
          </a:p>
        </p:txBody>
      </p:sp>
      <p:cxnSp>
        <p:nvCxnSpPr>
          <p:cNvPr id="21" name="Connecteur droit avec flèche 20"/>
          <p:cNvCxnSpPr/>
          <p:nvPr/>
        </p:nvCxnSpPr>
        <p:spPr>
          <a:xfrm>
            <a:off x="5305445" y="4276387"/>
            <a:ext cx="0" cy="49087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2" name="Connecteur droit avec flèche 21"/>
          <p:cNvCxnSpPr>
            <a:stCxn id="19" idx="2"/>
          </p:cNvCxnSpPr>
          <p:nvPr/>
        </p:nvCxnSpPr>
        <p:spPr>
          <a:xfrm>
            <a:off x="5305445" y="3379412"/>
            <a:ext cx="4162" cy="53256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3" name="Rectangle à coins arrondis 22"/>
          <p:cNvSpPr/>
          <p:nvPr/>
        </p:nvSpPr>
        <p:spPr>
          <a:xfrm>
            <a:off x="4461653" y="4774662"/>
            <a:ext cx="1707994" cy="251720"/>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sz="1400" dirty="0" smtClean="0"/>
              <a:t>Object Abstraction </a:t>
            </a:r>
            <a:endParaRPr lang="fr-BE" sz="1400" dirty="0"/>
          </a:p>
        </p:txBody>
      </p:sp>
      <p:cxnSp>
        <p:nvCxnSpPr>
          <p:cNvPr id="24" name="Connecteur droit avec flèche 23"/>
          <p:cNvCxnSpPr>
            <a:stCxn id="20" idx="2"/>
            <a:endCxn id="19" idx="0"/>
          </p:cNvCxnSpPr>
          <p:nvPr/>
        </p:nvCxnSpPr>
        <p:spPr>
          <a:xfrm>
            <a:off x="5297485" y="1952898"/>
            <a:ext cx="7960" cy="98016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6" name="Rectangle à coins arrondis 25"/>
          <p:cNvSpPr/>
          <p:nvPr/>
        </p:nvSpPr>
        <p:spPr>
          <a:xfrm>
            <a:off x="4473083" y="5045462"/>
            <a:ext cx="1707994" cy="251720"/>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sz="1400" dirty="0" err="1" smtClean="0"/>
              <a:t>Objects</a:t>
            </a:r>
            <a:endParaRPr lang="fr-BE" sz="1400" dirty="0"/>
          </a:p>
        </p:txBody>
      </p:sp>
      <p:sp>
        <p:nvSpPr>
          <p:cNvPr id="27" name="Rectangle à coins arrondis 26"/>
          <p:cNvSpPr/>
          <p:nvPr/>
        </p:nvSpPr>
        <p:spPr>
          <a:xfrm>
            <a:off x="4461653" y="3946295"/>
            <a:ext cx="1695909" cy="328936"/>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sz="1200" dirty="0" smtClean="0"/>
              <a:t>Service Management</a:t>
            </a:r>
            <a:endParaRPr lang="fr-BE" sz="1200" dirty="0"/>
          </a:p>
        </p:txBody>
      </p:sp>
      <p:sp>
        <p:nvSpPr>
          <p:cNvPr id="28" name="Rectangle à coins arrondis 27"/>
          <p:cNvSpPr/>
          <p:nvPr/>
        </p:nvSpPr>
        <p:spPr>
          <a:xfrm>
            <a:off x="4446753" y="2931903"/>
            <a:ext cx="1717384" cy="44635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BE" sz="1400" dirty="0" smtClean="0"/>
              <a:t>Application Layer</a:t>
            </a:r>
            <a:endParaRPr lang="fr-BE" sz="1400" dirty="0"/>
          </a:p>
        </p:txBody>
      </p:sp>
      <p:sp>
        <p:nvSpPr>
          <p:cNvPr id="29" name="Rectangle à coins arrondis 28"/>
          <p:cNvSpPr/>
          <p:nvPr/>
        </p:nvSpPr>
        <p:spPr>
          <a:xfrm>
            <a:off x="4438793" y="1557948"/>
            <a:ext cx="1717383" cy="393794"/>
          </a:xfrm>
          <a:prstGeom prst="round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sz="1400" dirty="0" smtClean="0"/>
              <a:t>Business Layer</a:t>
            </a:r>
            <a:endParaRPr lang="fr-BE" sz="1400" dirty="0"/>
          </a:p>
        </p:txBody>
      </p:sp>
      <p:cxnSp>
        <p:nvCxnSpPr>
          <p:cNvPr id="30" name="Connecteur droit avec flèche 29"/>
          <p:cNvCxnSpPr/>
          <p:nvPr/>
        </p:nvCxnSpPr>
        <p:spPr>
          <a:xfrm>
            <a:off x="5305445" y="4275231"/>
            <a:ext cx="0" cy="49087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1" name="Connecteur droit avec flèche 30"/>
          <p:cNvCxnSpPr>
            <a:stCxn id="28" idx="2"/>
          </p:cNvCxnSpPr>
          <p:nvPr/>
        </p:nvCxnSpPr>
        <p:spPr>
          <a:xfrm>
            <a:off x="5305445" y="3378256"/>
            <a:ext cx="4162" cy="53256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32" name="Rectangle à coins arrondis 31"/>
          <p:cNvSpPr/>
          <p:nvPr/>
        </p:nvSpPr>
        <p:spPr>
          <a:xfrm>
            <a:off x="4461653" y="4773506"/>
            <a:ext cx="1707994" cy="251720"/>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sz="1400" dirty="0" smtClean="0"/>
              <a:t>Object Abstraction </a:t>
            </a:r>
            <a:endParaRPr lang="fr-BE" sz="1400" dirty="0"/>
          </a:p>
        </p:txBody>
      </p:sp>
      <p:cxnSp>
        <p:nvCxnSpPr>
          <p:cNvPr id="33" name="Connecteur droit avec flèche 32"/>
          <p:cNvCxnSpPr>
            <a:stCxn id="29" idx="2"/>
            <a:endCxn id="28" idx="0"/>
          </p:cNvCxnSpPr>
          <p:nvPr/>
        </p:nvCxnSpPr>
        <p:spPr>
          <a:xfrm>
            <a:off x="5297485" y="1951742"/>
            <a:ext cx="7960" cy="98016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40" name="ZoneTexte 39"/>
          <p:cNvSpPr txBox="1"/>
          <p:nvPr/>
        </p:nvSpPr>
        <p:spPr>
          <a:xfrm>
            <a:off x="251520" y="1556792"/>
            <a:ext cx="4032448" cy="1261884"/>
          </a:xfrm>
          <a:prstGeom prst="rect">
            <a:avLst/>
          </a:prstGeom>
          <a:noFill/>
        </p:spPr>
        <p:txBody>
          <a:bodyPr wrap="square" rtlCol="0">
            <a:spAutoFit/>
          </a:bodyPr>
          <a:lstStyle/>
          <a:p>
            <a:pPr marL="457200" indent="-457200">
              <a:buFont typeface="Arial" panose="020B0604020202020204" pitchFamily="34" charset="0"/>
              <a:buChar char="•"/>
            </a:pPr>
            <a:r>
              <a:rPr lang="fr-FR" sz="2800" dirty="0"/>
              <a:t>Couches IOT</a:t>
            </a:r>
          </a:p>
          <a:p>
            <a:pPr marL="640800" lvl="1" indent="-457200">
              <a:buFont typeface="Wingdings" panose="05000000000000000000" pitchFamily="2" charset="2"/>
              <a:buChar char="§"/>
            </a:pPr>
            <a:r>
              <a:rPr lang="fr-FR" dirty="0"/>
              <a:t>Protocoles d’application</a:t>
            </a:r>
            <a:r>
              <a:rPr lang="fr-FR" sz="2800" dirty="0"/>
              <a:t>.</a:t>
            </a:r>
          </a:p>
          <a:p>
            <a:endParaRPr lang="fr-BE" dirty="0"/>
          </a:p>
        </p:txBody>
      </p:sp>
      <p:sp>
        <p:nvSpPr>
          <p:cNvPr id="42" name="ZoneTexte 41"/>
          <p:cNvSpPr txBox="1"/>
          <p:nvPr/>
        </p:nvSpPr>
        <p:spPr>
          <a:xfrm>
            <a:off x="251520" y="3429000"/>
            <a:ext cx="3672408" cy="1384995"/>
          </a:xfrm>
          <a:prstGeom prst="rect">
            <a:avLst/>
          </a:prstGeom>
          <a:noFill/>
        </p:spPr>
        <p:txBody>
          <a:bodyPr wrap="square" rtlCol="0">
            <a:spAutoFit/>
          </a:bodyPr>
          <a:lstStyle/>
          <a:p>
            <a:pPr marL="457200" indent="-457200">
              <a:buFont typeface="Arial" panose="020B0604020202020204" pitchFamily="34" charset="0"/>
              <a:buChar char="•"/>
            </a:pPr>
            <a:r>
              <a:rPr lang="fr-FR" sz="2800" dirty="0"/>
              <a:t>DSL</a:t>
            </a:r>
          </a:p>
          <a:p>
            <a:pPr marL="526500" lvl="1" indent="-342900">
              <a:buFont typeface="Wingdings" panose="05000000000000000000" pitchFamily="2" charset="2"/>
              <a:buChar char="§"/>
            </a:pPr>
            <a:r>
              <a:rPr lang="fr-FR" sz="1800" dirty="0"/>
              <a:t>Configuration </a:t>
            </a:r>
          </a:p>
          <a:p>
            <a:pPr marL="526500" lvl="1" indent="-342900">
              <a:buFont typeface="Wingdings" panose="05000000000000000000" pitchFamily="2" charset="2"/>
              <a:buChar char="§"/>
            </a:pPr>
            <a:r>
              <a:rPr lang="fr-FR" sz="1800" dirty="0"/>
              <a:t>Business </a:t>
            </a:r>
            <a:r>
              <a:rPr lang="fr-FR" sz="1800" dirty="0" err="1"/>
              <a:t>Rules</a:t>
            </a:r>
            <a:endParaRPr lang="fr-FR" sz="1800" dirty="0"/>
          </a:p>
          <a:p>
            <a:endParaRPr lang="fr-BE" dirty="0"/>
          </a:p>
        </p:txBody>
      </p:sp>
      <p:sp>
        <p:nvSpPr>
          <p:cNvPr id="43" name="ZoneTexte 42"/>
          <p:cNvSpPr txBox="1"/>
          <p:nvPr/>
        </p:nvSpPr>
        <p:spPr>
          <a:xfrm>
            <a:off x="251520" y="5024070"/>
            <a:ext cx="3888432" cy="1107996"/>
          </a:xfrm>
          <a:prstGeom prst="rect">
            <a:avLst/>
          </a:prstGeom>
          <a:noFill/>
        </p:spPr>
        <p:txBody>
          <a:bodyPr wrap="square" rtlCol="0">
            <a:spAutoFit/>
          </a:bodyPr>
          <a:lstStyle/>
          <a:p>
            <a:pPr marL="457200" indent="-457200">
              <a:buFont typeface="Arial" panose="020B0604020202020204" pitchFamily="34" charset="0"/>
              <a:buChar char="•"/>
            </a:pPr>
            <a:r>
              <a:rPr lang="fr-FR" sz="2800" dirty="0"/>
              <a:t>Solution existantes</a:t>
            </a:r>
          </a:p>
          <a:p>
            <a:pPr marL="640800" lvl="1" indent="-457200">
              <a:buFont typeface="Wingdings" panose="05000000000000000000" pitchFamily="2" charset="2"/>
              <a:buChar char="§"/>
            </a:pPr>
            <a:r>
              <a:rPr lang="fr-FR" sz="1800" dirty="0" err="1"/>
              <a:t>ThingML</a:t>
            </a:r>
            <a:r>
              <a:rPr lang="fr-FR" sz="1800" dirty="0"/>
              <a:t>, </a:t>
            </a:r>
            <a:r>
              <a:rPr lang="fr-FR" sz="1800" dirty="0" err="1"/>
              <a:t>SmartThing</a:t>
            </a:r>
            <a:r>
              <a:rPr lang="fr-FR" sz="1800" dirty="0"/>
              <a:t>, HBMS</a:t>
            </a:r>
          </a:p>
          <a:p>
            <a:endParaRPr lang="fr-BE" dirty="0"/>
          </a:p>
        </p:txBody>
      </p:sp>
      <p:sp>
        <p:nvSpPr>
          <p:cNvPr id="44" name="Rectangle à coins arrondis 43"/>
          <p:cNvSpPr/>
          <p:nvPr/>
        </p:nvSpPr>
        <p:spPr>
          <a:xfrm>
            <a:off x="7937808" y="1316716"/>
            <a:ext cx="917921" cy="63098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DSML</a:t>
            </a:r>
            <a:endParaRPr lang="fr-BE" dirty="0"/>
          </a:p>
        </p:txBody>
      </p:sp>
      <p:sp>
        <p:nvSpPr>
          <p:cNvPr id="45" name="Organigramme : Disque magnétique 44"/>
          <p:cNvSpPr/>
          <p:nvPr/>
        </p:nvSpPr>
        <p:spPr>
          <a:xfrm>
            <a:off x="6560022" y="1356152"/>
            <a:ext cx="893771" cy="552115"/>
          </a:xfrm>
          <a:prstGeom prst="flowChartMagneticDisk">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sz="1200" dirty="0" smtClean="0"/>
              <a:t>Aspect </a:t>
            </a:r>
            <a:r>
              <a:rPr lang="fr-BE" sz="1200" dirty="0"/>
              <a:t>contextuel</a:t>
            </a:r>
          </a:p>
        </p:txBody>
      </p:sp>
      <p:sp>
        <p:nvSpPr>
          <p:cNvPr id="46" name="Rectangle à coins arrondis 45"/>
          <p:cNvSpPr/>
          <p:nvPr/>
        </p:nvSpPr>
        <p:spPr>
          <a:xfrm>
            <a:off x="7983528" y="2401180"/>
            <a:ext cx="901232" cy="354931"/>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fr-BE" sz="1400" dirty="0" smtClean="0"/>
              <a:t>Wrapper</a:t>
            </a:r>
            <a:endParaRPr lang="fr-BE" sz="1400" dirty="0"/>
          </a:p>
        </p:txBody>
      </p:sp>
      <p:sp>
        <p:nvSpPr>
          <p:cNvPr id="52" name="Double flèche verticale 51"/>
          <p:cNvSpPr/>
          <p:nvPr/>
        </p:nvSpPr>
        <p:spPr>
          <a:xfrm flipH="1">
            <a:off x="8388423" y="1940683"/>
            <a:ext cx="160459" cy="462780"/>
          </a:xfrm>
          <a:prstGeom prst="up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fr-BE"/>
          </a:p>
        </p:txBody>
      </p:sp>
      <p:sp>
        <p:nvSpPr>
          <p:cNvPr id="61" name="Double flèche horizontale 60"/>
          <p:cNvSpPr/>
          <p:nvPr/>
        </p:nvSpPr>
        <p:spPr>
          <a:xfrm>
            <a:off x="7454123" y="1564343"/>
            <a:ext cx="483685" cy="146213"/>
          </a:xfrm>
          <a:prstGeom prst="leftRightArrow">
            <a:avLst/>
          </a:prstGeom>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BE"/>
          </a:p>
        </p:txBody>
      </p:sp>
      <p:sp>
        <p:nvSpPr>
          <p:cNvPr id="70" name="Rectangle à coins arrondis 69"/>
          <p:cNvSpPr/>
          <p:nvPr/>
        </p:nvSpPr>
        <p:spPr>
          <a:xfrm>
            <a:off x="6959759" y="3386946"/>
            <a:ext cx="962925" cy="165618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fr-BE"/>
          </a:p>
        </p:txBody>
      </p:sp>
      <p:sp>
        <p:nvSpPr>
          <p:cNvPr id="71" name="Rectangle à coins arrondis 70"/>
          <p:cNvSpPr/>
          <p:nvPr/>
        </p:nvSpPr>
        <p:spPr>
          <a:xfrm>
            <a:off x="7027528" y="3544106"/>
            <a:ext cx="791631" cy="2880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BE" sz="1400" dirty="0" smtClean="0"/>
              <a:t>API 1</a:t>
            </a:r>
            <a:endParaRPr lang="fr-BE" sz="1400" dirty="0"/>
          </a:p>
        </p:txBody>
      </p:sp>
      <p:sp>
        <p:nvSpPr>
          <p:cNvPr id="72" name="Rectangle à coins arrondis 71"/>
          <p:cNvSpPr/>
          <p:nvPr/>
        </p:nvSpPr>
        <p:spPr>
          <a:xfrm>
            <a:off x="7027528" y="4569926"/>
            <a:ext cx="815146" cy="2880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BE" sz="1400" dirty="0" smtClean="0"/>
              <a:t>Device1</a:t>
            </a:r>
            <a:endParaRPr lang="fr-BE" sz="1400" dirty="0"/>
          </a:p>
        </p:txBody>
      </p:sp>
      <p:cxnSp>
        <p:nvCxnSpPr>
          <p:cNvPr id="73" name="Connecteur droit avec flèche 72"/>
          <p:cNvCxnSpPr>
            <a:stCxn id="71" idx="2"/>
            <a:endCxn id="72" idx="0"/>
          </p:cNvCxnSpPr>
          <p:nvPr/>
        </p:nvCxnSpPr>
        <p:spPr>
          <a:xfrm>
            <a:off x="7423344" y="3832138"/>
            <a:ext cx="11757" cy="73778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74" name="ZoneTexte 73"/>
          <p:cNvSpPr txBox="1"/>
          <p:nvPr/>
        </p:nvSpPr>
        <p:spPr>
          <a:xfrm>
            <a:off x="6949490" y="4050917"/>
            <a:ext cx="964266" cy="276999"/>
          </a:xfrm>
          <a:prstGeom prst="rect">
            <a:avLst/>
          </a:prstGeom>
          <a:noFill/>
        </p:spPr>
        <p:txBody>
          <a:bodyPr wrap="square" rtlCol="0">
            <a:spAutoFit/>
          </a:bodyPr>
          <a:lstStyle/>
          <a:p>
            <a:r>
              <a:rPr lang="fr-BE" sz="1200" dirty="0" smtClean="0"/>
              <a:t>Protocole</a:t>
            </a:r>
            <a:endParaRPr lang="fr-BE" sz="1200" dirty="0"/>
          </a:p>
        </p:txBody>
      </p:sp>
      <p:cxnSp>
        <p:nvCxnSpPr>
          <p:cNvPr id="75" name="Connecteur droit avec flèche 74"/>
          <p:cNvCxnSpPr/>
          <p:nvPr/>
        </p:nvCxnSpPr>
        <p:spPr>
          <a:xfrm flipV="1">
            <a:off x="7735619" y="2960238"/>
            <a:ext cx="488430" cy="3282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6" name="Connecteur droit avec flèche 75"/>
          <p:cNvCxnSpPr/>
          <p:nvPr/>
        </p:nvCxnSpPr>
        <p:spPr>
          <a:xfrm flipH="1">
            <a:off x="7632094" y="2878036"/>
            <a:ext cx="488430" cy="3084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9" name="Rectangle à coins arrondis 78"/>
          <p:cNvSpPr/>
          <p:nvPr/>
        </p:nvSpPr>
        <p:spPr>
          <a:xfrm>
            <a:off x="8087372" y="3435706"/>
            <a:ext cx="962925" cy="165618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fr-BE"/>
          </a:p>
        </p:txBody>
      </p:sp>
      <p:sp>
        <p:nvSpPr>
          <p:cNvPr id="80" name="Rectangle à coins arrondis 79"/>
          <p:cNvSpPr/>
          <p:nvPr/>
        </p:nvSpPr>
        <p:spPr>
          <a:xfrm>
            <a:off x="8174338" y="3547916"/>
            <a:ext cx="791631" cy="2880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BE" sz="1400" dirty="0" smtClean="0"/>
              <a:t>API 1</a:t>
            </a:r>
            <a:endParaRPr lang="fr-BE" sz="1400" dirty="0"/>
          </a:p>
        </p:txBody>
      </p:sp>
      <p:sp>
        <p:nvSpPr>
          <p:cNvPr id="81" name="Rectangle à coins arrondis 80"/>
          <p:cNvSpPr/>
          <p:nvPr/>
        </p:nvSpPr>
        <p:spPr>
          <a:xfrm>
            <a:off x="8174338" y="4573736"/>
            <a:ext cx="815146" cy="2880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BE" sz="1400" dirty="0" smtClean="0"/>
              <a:t>Device1</a:t>
            </a:r>
            <a:endParaRPr lang="fr-BE" sz="1400" dirty="0"/>
          </a:p>
        </p:txBody>
      </p:sp>
      <p:cxnSp>
        <p:nvCxnSpPr>
          <p:cNvPr id="82" name="Connecteur droit avec flèche 81"/>
          <p:cNvCxnSpPr>
            <a:stCxn id="80" idx="2"/>
            <a:endCxn id="81" idx="0"/>
          </p:cNvCxnSpPr>
          <p:nvPr/>
        </p:nvCxnSpPr>
        <p:spPr>
          <a:xfrm>
            <a:off x="8570154" y="3835948"/>
            <a:ext cx="11757" cy="73778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83" name="ZoneTexte 82"/>
          <p:cNvSpPr txBox="1"/>
          <p:nvPr/>
        </p:nvSpPr>
        <p:spPr>
          <a:xfrm>
            <a:off x="8096300" y="4054727"/>
            <a:ext cx="964266" cy="276999"/>
          </a:xfrm>
          <a:prstGeom prst="rect">
            <a:avLst/>
          </a:prstGeom>
          <a:noFill/>
        </p:spPr>
        <p:txBody>
          <a:bodyPr wrap="square" rtlCol="0">
            <a:spAutoFit/>
          </a:bodyPr>
          <a:lstStyle/>
          <a:p>
            <a:r>
              <a:rPr lang="fr-BE" sz="1200" dirty="0" smtClean="0"/>
              <a:t>Protocole</a:t>
            </a:r>
            <a:endParaRPr lang="fr-BE" sz="1200" dirty="0"/>
          </a:p>
        </p:txBody>
      </p:sp>
      <p:cxnSp>
        <p:nvCxnSpPr>
          <p:cNvPr id="84" name="Connecteur droit avec flèche 83"/>
          <p:cNvCxnSpPr/>
          <p:nvPr/>
        </p:nvCxnSpPr>
        <p:spPr>
          <a:xfrm>
            <a:off x="8434144" y="2998121"/>
            <a:ext cx="17208" cy="34485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6" name="Connecteur droit avec flèche 85"/>
          <p:cNvCxnSpPr/>
          <p:nvPr/>
        </p:nvCxnSpPr>
        <p:spPr>
          <a:xfrm flipH="1" flipV="1">
            <a:off x="8588031" y="2960238"/>
            <a:ext cx="11212" cy="37927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877360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0" grpId="0" animBg="1"/>
      <p:bldP spid="26" grpId="0" animBg="1"/>
      <p:bldP spid="27" grpId="0" animBg="1"/>
      <p:bldP spid="28" grpId="0" animBg="1"/>
      <p:bldP spid="29" grpId="0" animBg="1"/>
      <p:bldP spid="32" grpId="0" animBg="1"/>
      <p:bldP spid="42" grpId="0"/>
      <p:bldP spid="43" grpId="0"/>
      <p:bldP spid="44" grpId="0" animBg="1"/>
      <p:bldP spid="45" grpId="0" animBg="1"/>
      <p:bldP spid="46" grpId="0" animBg="1"/>
      <p:bldP spid="52" grpId="0" animBg="1"/>
      <p:bldP spid="61" grpId="0" animBg="1"/>
      <p:bldP spid="70" grpId="0" animBg="1"/>
      <p:bldP spid="71" grpId="0" animBg="1"/>
      <p:bldP spid="72" grpId="0" animBg="1"/>
      <p:bldP spid="74" grpId="0"/>
      <p:bldP spid="79" grpId="0" animBg="1"/>
      <p:bldP spid="80" grpId="0" animBg="1"/>
      <p:bldP spid="81" grpId="0" animBg="1"/>
      <p:bldP spid="8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Perspectives</a:t>
            </a:r>
            <a:endParaRPr lang="fr-FR" noProof="0" dirty="0"/>
          </a:p>
        </p:txBody>
      </p:sp>
      <p:sp>
        <p:nvSpPr>
          <p:cNvPr id="3" name="Espace réservé du contenu 2"/>
          <p:cNvSpPr>
            <a:spLocks noGrp="1"/>
          </p:cNvSpPr>
          <p:nvPr>
            <p:ph idx="1"/>
          </p:nvPr>
        </p:nvSpPr>
        <p:spPr>
          <a:xfrm>
            <a:off x="457200" y="1388282"/>
            <a:ext cx="8363272" cy="5058078"/>
          </a:xfrm>
        </p:spPr>
        <p:txBody>
          <a:bodyPr/>
          <a:lstStyle/>
          <a:p>
            <a:pPr marL="640800" lvl="1" indent="-457200">
              <a:buFont typeface="+mj-lt"/>
              <a:buAutoNum type="arabicPeriod"/>
            </a:pPr>
            <a:r>
              <a:rPr lang="fr-FR" sz="2800" noProof="0" dirty="0" smtClean="0">
                <a:latin typeface="+mn-lt"/>
              </a:rPr>
              <a:t>Terminer la spécification du DSL</a:t>
            </a:r>
          </a:p>
          <a:p>
            <a:pPr marL="896400" lvl="2" indent="-457200">
              <a:buFont typeface="Arial" panose="020B0604020202020204" pitchFamily="34" charset="0"/>
              <a:buChar char="•"/>
            </a:pPr>
            <a:r>
              <a:rPr lang="fr-FR" noProof="0" dirty="0" smtClean="0">
                <a:latin typeface="+mn-lt"/>
              </a:rPr>
              <a:t>Enrichir le langage de règles pour prendre en compte des scénarios plus complexes</a:t>
            </a:r>
          </a:p>
          <a:p>
            <a:pPr marL="896400" lvl="2" indent="-457200">
              <a:buFont typeface="Arial" panose="020B0604020202020204" pitchFamily="34" charset="0"/>
              <a:buChar char="•"/>
            </a:pPr>
            <a:r>
              <a:rPr lang="fr-FR" dirty="0" smtClean="0">
                <a:latin typeface="+mn-lt"/>
              </a:rPr>
              <a:t>Chercher des </a:t>
            </a:r>
            <a:r>
              <a:rPr lang="fr-FR" i="1" dirty="0" smtClean="0">
                <a:latin typeface="+mn-lt"/>
              </a:rPr>
              <a:t>Use Cases </a:t>
            </a:r>
            <a:r>
              <a:rPr lang="fr-FR" dirty="0" smtClean="0">
                <a:latin typeface="+mn-lt"/>
              </a:rPr>
              <a:t>plus conséquents reliés à la problématique du maintien des personnes âgées à domicile</a:t>
            </a:r>
          </a:p>
          <a:p>
            <a:pPr marL="896400" lvl="2" indent="-457200">
              <a:buFont typeface="Arial" panose="020B0604020202020204" pitchFamily="34" charset="0"/>
              <a:buChar char="•"/>
            </a:pPr>
            <a:r>
              <a:rPr lang="fr-FR" noProof="0" dirty="0" smtClean="0">
                <a:latin typeface="+mn-lt"/>
              </a:rPr>
              <a:t>Valider l’expressivité du langage sur ces </a:t>
            </a:r>
            <a:r>
              <a:rPr lang="fr-FR" i="1" noProof="0" dirty="0" smtClean="0">
                <a:latin typeface="+mn-lt"/>
              </a:rPr>
              <a:t>Use Cases</a:t>
            </a:r>
          </a:p>
          <a:p>
            <a:pPr marL="640800" lvl="1" indent="-457200">
              <a:buFont typeface="+mj-lt"/>
              <a:buAutoNum type="arabicPeriod"/>
            </a:pPr>
            <a:endParaRPr lang="fr-FR" sz="2800" noProof="0" dirty="0" smtClean="0">
              <a:latin typeface="+mn-lt"/>
            </a:endParaRPr>
          </a:p>
          <a:p>
            <a:pPr marL="640800" lvl="1" indent="-457200">
              <a:buFont typeface="+mj-lt"/>
              <a:buAutoNum type="arabicPeriod"/>
            </a:pPr>
            <a:r>
              <a:rPr lang="fr-FR" sz="2800" noProof="0" dirty="0" smtClean="0">
                <a:latin typeface="+mn-lt"/>
              </a:rPr>
              <a:t> Développer le middleware/</a:t>
            </a:r>
            <a:r>
              <a:rPr lang="fr-FR" sz="2800" noProof="0" dirty="0" err="1" smtClean="0">
                <a:latin typeface="+mn-lt"/>
              </a:rPr>
              <a:t>wrapper</a:t>
            </a:r>
            <a:endParaRPr lang="fr-FR" sz="2800" noProof="0" dirty="0" smtClean="0">
              <a:latin typeface="+mn-lt"/>
            </a:endParaRPr>
          </a:p>
          <a:p>
            <a:pPr marL="896400" lvl="2" indent="-457200">
              <a:buFont typeface="Arial" panose="020B0604020202020204" pitchFamily="34" charset="0"/>
              <a:buChar char="•"/>
            </a:pPr>
            <a:r>
              <a:rPr lang="fr-FR" noProof="0" dirty="0" smtClean="0">
                <a:latin typeface="+mn-lt"/>
              </a:rPr>
              <a:t>D’abord sur une technologie</a:t>
            </a:r>
          </a:p>
          <a:p>
            <a:pPr marL="896400" lvl="2" indent="-457200">
              <a:buFont typeface="Arial" panose="020B0604020202020204" pitchFamily="34" charset="0"/>
              <a:buChar char="•"/>
            </a:pPr>
            <a:r>
              <a:rPr lang="fr-FR" dirty="0" smtClean="0">
                <a:latin typeface="+mn-lt"/>
              </a:rPr>
              <a:t>Ensuite, avec une interopérabilité</a:t>
            </a:r>
          </a:p>
          <a:p>
            <a:pPr marL="896400" lvl="2" indent="-457200">
              <a:buFont typeface="Arial" panose="020B0604020202020204" pitchFamily="34" charset="0"/>
              <a:buChar char="•"/>
            </a:pPr>
            <a:endParaRPr lang="fr-FR" sz="2800" noProof="0" dirty="0" smtClean="0">
              <a:latin typeface="+mn-lt"/>
            </a:endParaRPr>
          </a:p>
          <a:p>
            <a:pPr marL="640800" lvl="1" indent="-457200">
              <a:buFont typeface="+mj-lt"/>
              <a:buAutoNum type="arabicPeriod"/>
            </a:pPr>
            <a:r>
              <a:rPr lang="fr-FR" sz="2800" noProof="0" dirty="0" smtClean="0">
                <a:latin typeface="+mn-lt"/>
              </a:rPr>
              <a:t>Contexte ( au long terme)</a:t>
            </a:r>
            <a:endParaRPr lang="fr-FR" sz="2800" noProof="0" dirty="0">
              <a:latin typeface="+mn-lt"/>
            </a:endParaRPr>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38</a:t>
            </a:fld>
            <a:endParaRPr lang="en-US" dirty="0"/>
          </a:p>
        </p:txBody>
      </p:sp>
    </p:spTree>
    <p:extLst>
      <p:ext uri="{BB962C8B-B14F-4D97-AF65-F5344CB8AC3E}">
        <p14:creationId xmlns:p14="http://schemas.microsoft.com/office/powerpoint/2010/main" val="3115966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a:defRPr/>
            </a:pPr>
            <a:fld id="{326C6059-A255-C24B-AAEC-93A3405961B0}" type="slidenum">
              <a:rPr lang="en-US" smtClean="0"/>
              <a:pPr>
                <a:defRPr/>
              </a:pPr>
              <a:t>39</a:t>
            </a:fld>
            <a:endParaRPr lang="en-US" dirty="0"/>
          </a:p>
        </p:txBody>
      </p:sp>
      <p:sp>
        <p:nvSpPr>
          <p:cNvPr id="3" name="Titre 2"/>
          <p:cNvSpPr>
            <a:spLocks noGrp="1"/>
          </p:cNvSpPr>
          <p:nvPr>
            <p:ph type="title"/>
          </p:nvPr>
        </p:nvSpPr>
        <p:spPr/>
        <p:txBody>
          <a:bodyPr/>
          <a:lstStyle/>
          <a:p>
            <a:r>
              <a:rPr lang="fr-BE" dirty="0" err="1" smtClean="0"/>
              <a:t>Timeline</a:t>
            </a:r>
            <a:endParaRPr lang="fr-BE" dirty="0"/>
          </a:p>
        </p:txBody>
      </p:sp>
      <p:sp>
        <p:nvSpPr>
          <p:cNvPr id="5" name="Flèche droite 4"/>
          <p:cNvSpPr/>
          <p:nvPr/>
        </p:nvSpPr>
        <p:spPr>
          <a:xfrm>
            <a:off x="241176" y="2420888"/>
            <a:ext cx="8723312" cy="129614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BE"/>
          </a:p>
        </p:txBody>
      </p:sp>
      <p:cxnSp>
        <p:nvCxnSpPr>
          <p:cNvPr id="7" name="Connecteur droit 6"/>
          <p:cNvCxnSpPr/>
          <p:nvPr/>
        </p:nvCxnSpPr>
        <p:spPr>
          <a:xfrm>
            <a:off x="2411760" y="2780928"/>
            <a:ext cx="0" cy="648072"/>
          </a:xfrm>
          <a:prstGeom prst="line">
            <a:avLst/>
          </a:prstGeom>
        </p:spPr>
        <p:style>
          <a:lnRef idx="2">
            <a:schemeClr val="dk1"/>
          </a:lnRef>
          <a:fillRef idx="0">
            <a:schemeClr val="dk1"/>
          </a:fillRef>
          <a:effectRef idx="1">
            <a:schemeClr val="dk1"/>
          </a:effectRef>
          <a:fontRef idx="minor">
            <a:schemeClr val="tx1"/>
          </a:fontRef>
        </p:style>
      </p:cxnSp>
      <p:cxnSp>
        <p:nvCxnSpPr>
          <p:cNvPr id="10" name="Connecteur droit 9"/>
          <p:cNvCxnSpPr/>
          <p:nvPr/>
        </p:nvCxnSpPr>
        <p:spPr>
          <a:xfrm>
            <a:off x="4587270" y="2761878"/>
            <a:ext cx="0" cy="648072"/>
          </a:xfrm>
          <a:prstGeom prst="line">
            <a:avLst/>
          </a:prstGeom>
        </p:spPr>
        <p:style>
          <a:lnRef idx="2">
            <a:schemeClr val="dk1"/>
          </a:lnRef>
          <a:fillRef idx="0">
            <a:schemeClr val="dk1"/>
          </a:fillRef>
          <a:effectRef idx="1">
            <a:schemeClr val="dk1"/>
          </a:effectRef>
          <a:fontRef idx="minor">
            <a:schemeClr val="tx1"/>
          </a:fontRef>
        </p:style>
      </p:cxnSp>
      <p:cxnSp>
        <p:nvCxnSpPr>
          <p:cNvPr id="11" name="Connecteur droit 10"/>
          <p:cNvCxnSpPr/>
          <p:nvPr/>
        </p:nvCxnSpPr>
        <p:spPr>
          <a:xfrm>
            <a:off x="6747540" y="2761878"/>
            <a:ext cx="0" cy="648072"/>
          </a:xfrm>
          <a:prstGeom prst="line">
            <a:avLst/>
          </a:prstGeom>
        </p:spPr>
        <p:style>
          <a:lnRef idx="2">
            <a:schemeClr val="dk1"/>
          </a:lnRef>
          <a:fillRef idx="0">
            <a:schemeClr val="dk1"/>
          </a:fillRef>
          <a:effectRef idx="1">
            <a:schemeClr val="dk1"/>
          </a:effectRef>
          <a:fontRef idx="minor">
            <a:schemeClr val="tx1"/>
          </a:fontRef>
        </p:style>
      </p:cxnSp>
      <p:sp>
        <p:nvSpPr>
          <p:cNvPr id="12" name="ZoneTexte 11"/>
          <p:cNvSpPr txBox="1"/>
          <p:nvPr/>
        </p:nvSpPr>
        <p:spPr>
          <a:xfrm>
            <a:off x="2123728" y="2339811"/>
            <a:ext cx="864096" cy="400110"/>
          </a:xfrm>
          <a:prstGeom prst="rect">
            <a:avLst/>
          </a:prstGeom>
          <a:noFill/>
        </p:spPr>
        <p:txBody>
          <a:bodyPr wrap="square" rtlCol="0">
            <a:spAutoFit/>
          </a:bodyPr>
          <a:lstStyle/>
          <a:p>
            <a:r>
              <a:rPr lang="fr-BE" dirty="0" smtClean="0"/>
              <a:t>2017</a:t>
            </a:r>
            <a:endParaRPr lang="fr-BE" dirty="0"/>
          </a:p>
        </p:txBody>
      </p:sp>
      <p:sp>
        <p:nvSpPr>
          <p:cNvPr id="13" name="ZoneTexte 12"/>
          <p:cNvSpPr txBox="1"/>
          <p:nvPr/>
        </p:nvSpPr>
        <p:spPr>
          <a:xfrm>
            <a:off x="4196368" y="2366481"/>
            <a:ext cx="864096" cy="400110"/>
          </a:xfrm>
          <a:prstGeom prst="rect">
            <a:avLst/>
          </a:prstGeom>
          <a:noFill/>
        </p:spPr>
        <p:txBody>
          <a:bodyPr wrap="square" rtlCol="0">
            <a:spAutoFit/>
          </a:bodyPr>
          <a:lstStyle/>
          <a:p>
            <a:r>
              <a:rPr lang="fr-BE" dirty="0" smtClean="0"/>
              <a:t>2018</a:t>
            </a:r>
            <a:endParaRPr lang="fr-BE" dirty="0"/>
          </a:p>
        </p:txBody>
      </p:sp>
      <p:sp>
        <p:nvSpPr>
          <p:cNvPr id="14" name="ZoneTexte 13"/>
          <p:cNvSpPr txBox="1"/>
          <p:nvPr/>
        </p:nvSpPr>
        <p:spPr>
          <a:xfrm>
            <a:off x="6314728" y="2381721"/>
            <a:ext cx="864096" cy="400110"/>
          </a:xfrm>
          <a:prstGeom prst="rect">
            <a:avLst/>
          </a:prstGeom>
          <a:noFill/>
        </p:spPr>
        <p:txBody>
          <a:bodyPr wrap="square" rtlCol="0">
            <a:spAutoFit/>
          </a:bodyPr>
          <a:lstStyle/>
          <a:p>
            <a:r>
              <a:rPr lang="fr-BE" dirty="0" smtClean="0"/>
              <a:t>2019</a:t>
            </a:r>
            <a:endParaRPr lang="fr-BE" dirty="0"/>
          </a:p>
        </p:txBody>
      </p:sp>
      <p:sp>
        <p:nvSpPr>
          <p:cNvPr id="15" name="ZoneTexte 14"/>
          <p:cNvSpPr txBox="1"/>
          <p:nvPr/>
        </p:nvSpPr>
        <p:spPr>
          <a:xfrm>
            <a:off x="8445700" y="2347684"/>
            <a:ext cx="864096" cy="400110"/>
          </a:xfrm>
          <a:prstGeom prst="rect">
            <a:avLst/>
          </a:prstGeom>
          <a:noFill/>
        </p:spPr>
        <p:txBody>
          <a:bodyPr wrap="square" rtlCol="0">
            <a:spAutoFit/>
          </a:bodyPr>
          <a:lstStyle/>
          <a:p>
            <a:r>
              <a:rPr lang="fr-BE" dirty="0" smtClean="0"/>
              <a:t>2020</a:t>
            </a:r>
            <a:endParaRPr lang="fr-BE" dirty="0"/>
          </a:p>
        </p:txBody>
      </p:sp>
      <p:sp>
        <p:nvSpPr>
          <p:cNvPr id="16" name="ZoneTexte 15"/>
          <p:cNvSpPr txBox="1"/>
          <p:nvPr/>
        </p:nvSpPr>
        <p:spPr>
          <a:xfrm>
            <a:off x="1164030" y="2366481"/>
            <a:ext cx="964312" cy="276999"/>
          </a:xfrm>
          <a:prstGeom prst="rect">
            <a:avLst/>
          </a:prstGeom>
          <a:noFill/>
        </p:spPr>
        <p:txBody>
          <a:bodyPr wrap="square" rtlCol="0">
            <a:spAutoFit/>
          </a:bodyPr>
          <a:lstStyle/>
          <a:p>
            <a:r>
              <a:rPr lang="fr-BE" sz="1200" dirty="0" smtClean="0"/>
              <a:t>septembre</a:t>
            </a:r>
            <a:endParaRPr lang="fr-BE" sz="1200" dirty="0"/>
          </a:p>
        </p:txBody>
      </p:sp>
      <p:cxnSp>
        <p:nvCxnSpPr>
          <p:cNvPr id="17" name="Connecteur droit 16"/>
          <p:cNvCxnSpPr/>
          <p:nvPr/>
        </p:nvCxnSpPr>
        <p:spPr>
          <a:xfrm>
            <a:off x="1692445" y="2643480"/>
            <a:ext cx="6082" cy="296416"/>
          </a:xfrm>
          <a:prstGeom prst="line">
            <a:avLst/>
          </a:prstGeom>
        </p:spPr>
        <p:style>
          <a:lnRef idx="2">
            <a:schemeClr val="dk1"/>
          </a:lnRef>
          <a:fillRef idx="0">
            <a:schemeClr val="dk1"/>
          </a:fillRef>
          <a:effectRef idx="1">
            <a:schemeClr val="dk1"/>
          </a:effectRef>
          <a:fontRef idx="minor">
            <a:schemeClr val="tx1"/>
          </a:fontRef>
        </p:style>
      </p:cxnSp>
      <p:sp>
        <p:nvSpPr>
          <p:cNvPr id="19" name="ZoneTexte 18"/>
          <p:cNvSpPr txBox="1"/>
          <p:nvPr/>
        </p:nvSpPr>
        <p:spPr>
          <a:xfrm>
            <a:off x="2630880" y="2381721"/>
            <a:ext cx="964312" cy="276999"/>
          </a:xfrm>
          <a:prstGeom prst="rect">
            <a:avLst/>
          </a:prstGeom>
          <a:noFill/>
        </p:spPr>
        <p:txBody>
          <a:bodyPr wrap="square" rtlCol="0">
            <a:spAutoFit/>
          </a:bodyPr>
          <a:lstStyle/>
          <a:p>
            <a:r>
              <a:rPr lang="fr-BE" sz="1200" dirty="0" smtClean="0"/>
              <a:t>     mars</a:t>
            </a:r>
            <a:endParaRPr lang="fr-BE" sz="1200" dirty="0"/>
          </a:p>
        </p:txBody>
      </p:sp>
      <p:cxnSp>
        <p:nvCxnSpPr>
          <p:cNvPr id="20" name="Connecteur droit 19"/>
          <p:cNvCxnSpPr/>
          <p:nvPr/>
        </p:nvCxnSpPr>
        <p:spPr>
          <a:xfrm>
            <a:off x="3159295" y="2658720"/>
            <a:ext cx="6082" cy="296416"/>
          </a:xfrm>
          <a:prstGeom prst="line">
            <a:avLst/>
          </a:prstGeom>
        </p:spPr>
        <p:style>
          <a:lnRef idx="2">
            <a:schemeClr val="dk1"/>
          </a:lnRef>
          <a:fillRef idx="0">
            <a:schemeClr val="dk1"/>
          </a:fillRef>
          <a:effectRef idx="1">
            <a:schemeClr val="dk1"/>
          </a:effectRef>
          <a:fontRef idx="minor">
            <a:schemeClr val="tx1"/>
          </a:fontRef>
        </p:style>
      </p:cxnSp>
      <p:sp>
        <p:nvSpPr>
          <p:cNvPr id="21" name="ZoneTexte 20"/>
          <p:cNvSpPr txBox="1"/>
          <p:nvPr/>
        </p:nvSpPr>
        <p:spPr>
          <a:xfrm>
            <a:off x="546282" y="3618948"/>
            <a:ext cx="1099904" cy="461665"/>
          </a:xfrm>
          <a:prstGeom prst="rect">
            <a:avLst/>
          </a:prstGeom>
          <a:noFill/>
        </p:spPr>
        <p:txBody>
          <a:bodyPr wrap="square" rtlCol="0">
            <a:spAutoFit/>
          </a:bodyPr>
          <a:lstStyle/>
          <a:p>
            <a:r>
              <a:rPr lang="fr-BE" sz="1200" dirty="0" smtClean="0"/>
              <a:t>Background</a:t>
            </a:r>
          </a:p>
          <a:p>
            <a:r>
              <a:rPr lang="fr-BE" sz="1200" dirty="0"/>
              <a:t> </a:t>
            </a:r>
            <a:r>
              <a:rPr lang="fr-BE" sz="1200" dirty="0" smtClean="0"/>
              <a:t>      IOT</a:t>
            </a:r>
            <a:endParaRPr lang="fr-BE" sz="1200" dirty="0"/>
          </a:p>
        </p:txBody>
      </p:sp>
      <p:sp>
        <p:nvSpPr>
          <p:cNvPr id="22" name="ZoneTexte 21"/>
          <p:cNvSpPr txBox="1"/>
          <p:nvPr/>
        </p:nvSpPr>
        <p:spPr>
          <a:xfrm>
            <a:off x="1938637" y="3588587"/>
            <a:ext cx="1220658" cy="461665"/>
          </a:xfrm>
          <a:prstGeom prst="rect">
            <a:avLst/>
          </a:prstGeom>
          <a:noFill/>
        </p:spPr>
        <p:txBody>
          <a:bodyPr wrap="square" rtlCol="0">
            <a:spAutoFit/>
          </a:bodyPr>
          <a:lstStyle/>
          <a:p>
            <a:r>
              <a:rPr lang="fr-BE" sz="1200" dirty="0" smtClean="0"/>
              <a:t>DSL , Use case, </a:t>
            </a:r>
            <a:r>
              <a:rPr lang="fr-BE" sz="1200" dirty="0" err="1" smtClean="0"/>
              <a:t>Wrapper</a:t>
            </a:r>
            <a:endParaRPr lang="fr-BE" sz="1200" dirty="0"/>
          </a:p>
        </p:txBody>
      </p:sp>
      <p:sp>
        <p:nvSpPr>
          <p:cNvPr id="23" name="ZoneTexte 22"/>
          <p:cNvSpPr txBox="1"/>
          <p:nvPr/>
        </p:nvSpPr>
        <p:spPr>
          <a:xfrm>
            <a:off x="3314047" y="3535247"/>
            <a:ext cx="1220658" cy="646331"/>
          </a:xfrm>
          <a:prstGeom prst="rect">
            <a:avLst/>
          </a:prstGeom>
          <a:noFill/>
        </p:spPr>
        <p:txBody>
          <a:bodyPr wrap="square" rtlCol="0">
            <a:spAutoFit/>
          </a:bodyPr>
          <a:lstStyle/>
          <a:p>
            <a:r>
              <a:rPr lang="fr-BE" sz="1200" dirty="0" err="1" smtClean="0"/>
              <a:t>Context,Goal,Wrapper</a:t>
            </a:r>
            <a:r>
              <a:rPr lang="fr-BE" sz="1200" dirty="0" smtClean="0"/>
              <a:t> # validation1</a:t>
            </a:r>
            <a:endParaRPr lang="fr-BE" sz="1200" dirty="0"/>
          </a:p>
        </p:txBody>
      </p:sp>
      <p:sp>
        <p:nvSpPr>
          <p:cNvPr id="24" name="ZoneTexte 23"/>
          <p:cNvSpPr txBox="1"/>
          <p:nvPr/>
        </p:nvSpPr>
        <p:spPr>
          <a:xfrm>
            <a:off x="5060464" y="3535246"/>
            <a:ext cx="1220658" cy="646331"/>
          </a:xfrm>
          <a:prstGeom prst="rect">
            <a:avLst/>
          </a:prstGeom>
          <a:noFill/>
        </p:spPr>
        <p:txBody>
          <a:bodyPr wrap="square" rtlCol="0">
            <a:spAutoFit/>
          </a:bodyPr>
          <a:lstStyle/>
          <a:p>
            <a:r>
              <a:rPr lang="fr-BE" sz="1200" dirty="0" err="1" smtClean="0"/>
              <a:t>Context,Goal,Wrapper</a:t>
            </a:r>
            <a:r>
              <a:rPr lang="fr-BE" sz="1200" dirty="0" smtClean="0"/>
              <a:t> # validation2</a:t>
            </a:r>
            <a:endParaRPr lang="fr-BE" sz="1200" dirty="0"/>
          </a:p>
        </p:txBody>
      </p:sp>
      <p:sp>
        <p:nvSpPr>
          <p:cNvPr id="25" name="ZoneTexte 24"/>
          <p:cNvSpPr txBox="1"/>
          <p:nvPr/>
        </p:nvSpPr>
        <p:spPr>
          <a:xfrm>
            <a:off x="7047209" y="3618948"/>
            <a:ext cx="1220658" cy="276999"/>
          </a:xfrm>
          <a:prstGeom prst="rect">
            <a:avLst/>
          </a:prstGeom>
          <a:noFill/>
        </p:spPr>
        <p:txBody>
          <a:bodyPr wrap="square" rtlCol="0">
            <a:spAutoFit/>
          </a:bodyPr>
          <a:lstStyle/>
          <a:p>
            <a:r>
              <a:rPr lang="fr-BE" sz="1200" dirty="0" smtClean="0"/>
              <a:t>rédaction</a:t>
            </a:r>
            <a:endParaRPr lang="fr-BE" sz="1200" dirty="0"/>
          </a:p>
        </p:txBody>
      </p:sp>
    </p:spTree>
    <p:extLst>
      <p:ext uri="{BB962C8B-B14F-4D97-AF65-F5344CB8AC3E}">
        <p14:creationId xmlns:p14="http://schemas.microsoft.com/office/powerpoint/2010/main" val="2708428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P spid="23" grpId="0"/>
      <p:bldP spid="24" grpId="0"/>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Personnes âgées</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4</a:t>
            </a:fld>
            <a:endParaRPr lang="en-US" dirty="0"/>
          </a:p>
        </p:txBody>
      </p:sp>
      <p:sp>
        <p:nvSpPr>
          <p:cNvPr id="5" name="Content Placeholder 2"/>
          <p:cNvSpPr>
            <a:spLocks noGrp="1"/>
          </p:cNvSpPr>
          <p:nvPr>
            <p:ph idx="1"/>
          </p:nvPr>
        </p:nvSpPr>
        <p:spPr>
          <a:xfrm>
            <a:off x="152401" y="1447696"/>
            <a:ext cx="8732399" cy="4680520"/>
          </a:xfrm>
        </p:spPr>
        <p:txBody>
          <a:bodyPr/>
          <a:lstStyle/>
          <a:p>
            <a:pPr marL="857250" lvl="1" indent="-457200" algn="just">
              <a:buFont typeface="Arial" panose="020B0604020202020204" pitchFamily="34" charset="0"/>
              <a:buChar char="•"/>
            </a:pPr>
            <a:r>
              <a:rPr lang="fr-FR" dirty="0" smtClean="0">
                <a:solidFill>
                  <a:schemeClr val="tx1"/>
                </a:solidFill>
              </a:rPr>
              <a:t>Favoriser l’</a:t>
            </a:r>
            <a:r>
              <a:rPr lang="fr-FR" noProof="0" dirty="0" smtClean="0">
                <a:solidFill>
                  <a:schemeClr val="tx1"/>
                </a:solidFill>
              </a:rPr>
              <a:t>indépendance de la prise de décision.</a:t>
            </a:r>
          </a:p>
          <a:p>
            <a:pPr marL="857250" lvl="1" indent="-457200" algn="just">
              <a:buFont typeface="Arial" panose="020B0604020202020204" pitchFamily="34" charset="0"/>
              <a:buChar char="•"/>
            </a:pPr>
            <a:endParaRPr lang="fr-FR" noProof="0" dirty="0" smtClean="0">
              <a:solidFill>
                <a:schemeClr val="tx1"/>
              </a:solidFill>
            </a:endParaRPr>
          </a:p>
          <a:p>
            <a:pPr marL="857250" lvl="1" indent="-457200" algn="just">
              <a:buFont typeface="Arial" panose="020B0604020202020204" pitchFamily="34" charset="0"/>
              <a:buChar char="•"/>
            </a:pPr>
            <a:r>
              <a:rPr lang="fr-FR" noProof="0" dirty="0" smtClean="0">
                <a:solidFill>
                  <a:schemeClr val="tx1"/>
                </a:solidFill>
              </a:rPr>
              <a:t>Permettre aux personnes d’exécuter leur tâches quotidiennes de manière autonome </a:t>
            </a:r>
          </a:p>
          <a:p>
            <a:pPr marL="857250" lvl="1" indent="-457200" algn="just">
              <a:buFont typeface="Arial" panose="020B0604020202020204" pitchFamily="34" charset="0"/>
              <a:buChar char="•"/>
            </a:pPr>
            <a:endParaRPr lang="fr-FR" sz="2400" noProof="0" dirty="0" smtClean="0"/>
          </a:p>
          <a:p>
            <a:pPr marL="400050" lvl="1" indent="0">
              <a:buNone/>
            </a:pPr>
            <a:endParaRPr lang="fr-FR" sz="3200" noProof="0" dirty="0" smtClean="0"/>
          </a:p>
          <a:p>
            <a:pPr marL="0" indent="0">
              <a:buNone/>
            </a:pPr>
            <a:endParaRPr lang="fr-FR" sz="2400" noProof="0" dirty="0" smtClean="0"/>
          </a:p>
        </p:txBody>
      </p:sp>
      <p:pic>
        <p:nvPicPr>
          <p:cNvPr id="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3212976"/>
            <a:ext cx="3731368" cy="2642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3"/>
          <p:cNvSpPr txBox="1"/>
          <p:nvPr/>
        </p:nvSpPr>
        <p:spPr>
          <a:xfrm>
            <a:off x="6552728" y="4906255"/>
            <a:ext cx="2141719" cy="584775"/>
          </a:xfrm>
          <a:prstGeom prst="rect">
            <a:avLst/>
          </a:prstGeom>
          <a:noFill/>
        </p:spPr>
        <p:txBody>
          <a:bodyPr wrap="square" rtlCol="0">
            <a:spAutoFit/>
          </a:bodyPr>
          <a:lstStyle/>
          <a:p>
            <a:r>
              <a:rPr lang="en-US" sz="1600" dirty="0" err="1"/>
              <a:t>Elisabete</a:t>
            </a:r>
            <a:r>
              <a:rPr lang="en-US" sz="1600" dirty="0"/>
              <a:t> </a:t>
            </a:r>
            <a:r>
              <a:rPr lang="en-US" sz="1600" dirty="0" err="1" smtClean="0"/>
              <a:t>Pires</a:t>
            </a:r>
            <a:r>
              <a:rPr lang="en-US" sz="1600" dirty="0" smtClean="0"/>
              <a:t>, AAL 2015, Brussels</a:t>
            </a:r>
            <a:endParaRPr lang="en-US" sz="1600" dirty="0"/>
          </a:p>
        </p:txBody>
      </p:sp>
    </p:spTree>
    <p:extLst>
      <p:ext uri="{BB962C8B-B14F-4D97-AF65-F5344CB8AC3E}">
        <p14:creationId xmlns:p14="http://schemas.microsoft.com/office/powerpoint/2010/main" val="36088023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noProof="0" dirty="0" smtClean="0"/>
              <a:t>Smart Home pour personnes âgés</a:t>
            </a:r>
            <a:endParaRPr lang="fr-FR" sz="4000" noProof="0" dirty="0"/>
          </a:p>
        </p:txBody>
      </p:sp>
      <p:sp>
        <p:nvSpPr>
          <p:cNvPr id="3" name="Espace réservé du contenu 2"/>
          <p:cNvSpPr>
            <a:spLocks noGrp="1"/>
          </p:cNvSpPr>
          <p:nvPr>
            <p:ph idx="1"/>
          </p:nvPr>
        </p:nvSpPr>
        <p:spPr/>
        <p:txBody>
          <a:bodyPr/>
          <a:lstStyle/>
          <a:p>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5</a:t>
            </a:fld>
            <a:endParaRPr lang="en-US" dirty="0"/>
          </a:p>
        </p:txBody>
      </p:sp>
      <p:pic>
        <p:nvPicPr>
          <p:cNvPr id="5" name="Picture 6" descr="C:\Users\Vincent\AppData\Local\Microsoft\Windows\Temporary Internet Files\Content.IE5\95385EUO\0e920f2df0ef9cf04fcb654a716a218c94eb294d[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02" y="1325222"/>
            <a:ext cx="8980966" cy="5266078"/>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5893" y="4581128"/>
            <a:ext cx="1097525" cy="652975"/>
          </a:xfrm>
          <a:prstGeom prst="rect">
            <a:avLst/>
          </a:prstGeom>
          <a:noFill/>
          <a:ln>
            <a:noFill/>
          </a:ln>
          <a:effectLst>
            <a:glow rad="101600">
              <a:schemeClr val="accent5">
                <a:satMod val="175000"/>
                <a:alpha val="40000"/>
              </a:schemeClr>
            </a:glow>
            <a:outerShdw dist="35921" dir="2700000" algn="ctr" rotWithShape="0">
              <a:schemeClr val="bg2"/>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4810" y="5363426"/>
            <a:ext cx="360040" cy="585737"/>
          </a:xfrm>
          <a:prstGeom prst="rect">
            <a:avLst/>
          </a:prstGeom>
          <a:noFill/>
          <a:ln>
            <a:noFill/>
          </a:ln>
          <a:effectLst>
            <a:glow rad="101600">
              <a:schemeClr val="accent5">
                <a:satMod val="175000"/>
                <a:alpha val="40000"/>
              </a:schemeClr>
            </a:glow>
            <a:outerShdw dist="35921" dir="2700000" algn="ctr" rotWithShape="0">
              <a:schemeClr val="bg2"/>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9"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33937" y="5363426"/>
            <a:ext cx="429622" cy="698937"/>
          </a:xfrm>
          <a:prstGeom prst="rect">
            <a:avLst/>
          </a:prstGeom>
          <a:noFill/>
          <a:ln>
            <a:noFill/>
          </a:ln>
          <a:effectLst>
            <a:glow rad="101600">
              <a:schemeClr val="accent5">
                <a:satMod val="175000"/>
                <a:alpha val="40000"/>
              </a:schemeClr>
            </a:glow>
            <a:outerShdw dist="35921" dir="2700000" algn="ctr" rotWithShape="0">
              <a:schemeClr val="bg2"/>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 name="Picture 1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71800" y="3194878"/>
            <a:ext cx="935792" cy="7735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 name="Picture 1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11193" y="4581128"/>
            <a:ext cx="1056999" cy="8972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2" name="Picture 1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64163" y="4907438"/>
            <a:ext cx="513142" cy="4783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3" name="Picture 1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55893" y="5446356"/>
            <a:ext cx="513142" cy="4783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4" name="Picture 1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91068" y="2753937"/>
            <a:ext cx="513142" cy="4783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5" name="Picture 1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37696" y="2504434"/>
            <a:ext cx="782727" cy="5944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8"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774871" y="3570733"/>
            <a:ext cx="1099939" cy="736034"/>
          </a:xfrm>
          <a:prstGeom prst="rect">
            <a:avLst/>
          </a:prstGeom>
          <a:noFill/>
          <a:ln>
            <a:noFill/>
          </a:ln>
          <a:effectLst>
            <a:glow rad="101600">
              <a:schemeClr val="accent5">
                <a:satMod val="175000"/>
                <a:alpha val="40000"/>
              </a:schemeClr>
            </a:glow>
            <a:outerShdw dist="35921" dir="2700000" algn="ctr" rotWithShape="0">
              <a:schemeClr val="bg2"/>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9"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5073" y="3645024"/>
            <a:ext cx="361094" cy="587452"/>
          </a:xfrm>
          <a:prstGeom prst="rect">
            <a:avLst/>
          </a:prstGeom>
          <a:noFill/>
          <a:ln>
            <a:noFill/>
          </a:ln>
          <a:effectLst>
            <a:glow rad="101600">
              <a:schemeClr val="accent5">
                <a:satMod val="175000"/>
                <a:alpha val="40000"/>
              </a:schemeClr>
            </a:glow>
            <a:outerShdw dist="35921" dir="2700000" algn="ctr" rotWithShape="0">
              <a:schemeClr val="bg2"/>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1" name="Picture 1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324217">
            <a:off x="774852" y="4364661"/>
            <a:ext cx="1257593" cy="59424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2" name="Bulle ronde 5"/>
          <p:cNvSpPr/>
          <p:nvPr/>
        </p:nvSpPr>
        <p:spPr>
          <a:xfrm>
            <a:off x="2794961" y="1558875"/>
            <a:ext cx="2973231" cy="1781809"/>
          </a:xfrm>
          <a:prstGeom prst="wedgeEllipseCallout">
            <a:avLst>
              <a:gd name="adj1" fmla="val -25269"/>
              <a:gd name="adj2" fmla="val 6299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dirty="0">
                <a:solidFill>
                  <a:schemeClr val="tx1"/>
                </a:solidFill>
              </a:rPr>
              <a:t>What happen if I fall and become unconscious</a:t>
            </a:r>
            <a:r>
              <a:rPr lang="fr-BE" b="1" dirty="0">
                <a:solidFill>
                  <a:schemeClr val="tx1"/>
                </a:solidFill>
              </a:rPr>
              <a:t>?</a:t>
            </a:r>
          </a:p>
        </p:txBody>
      </p:sp>
      <p:grpSp>
        <p:nvGrpSpPr>
          <p:cNvPr id="16" name="Groupe 15"/>
          <p:cNvGrpSpPr/>
          <p:nvPr/>
        </p:nvGrpSpPr>
        <p:grpSpPr>
          <a:xfrm>
            <a:off x="237086" y="3302889"/>
            <a:ext cx="6414358" cy="1821568"/>
            <a:chOff x="323528" y="3325069"/>
            <a:chExt cx="6414358" cy="1821568"/>
          </a:xfrm>
        </p:grpSpPr>
        <p:sp>
          <p:nvSpPr>
            <p:cNvPr id="23" name="Bulle ronde 26"/>
            <p:cNvSpPr/>
            <p:nvPr/>
          </p:nvSpPr>
          <p:spPr>
            <a:xfrm>
              <a:off x="3764655" y="3364828"/>
              <a:ext cx="2973231" cy="1781809"/>
            </a:xfrm>
            <a:prstGeom prst="wedgeEllipseCallout">
              <a:avLst>
                <a:gd name="adj1" fmla="val -50996"/>
                <a:gd name="adj2" fmla="val -29775"/>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b="1" dirty="0"/>
                <a:t>What happens if I forget to close the door? </a:t>
              </a:r>
            </a:p>
          </p:txBody>
        </p:sp>
        <p:sp>
          <p:nvSpPr>
            <p:cNvPr id="24" name="Bulle ronde 27"/>
            <p:cNvSpPr/>
            <p:nvPr/>
          </p:nvSpPr>
          <p:spPr>
            <a:xfrm>
              <a:off x="323528" y="3325069"/>
              <a:ext cx="2973231" cy="1781809"/>
            </a:xfrm>
            <a:prstGeom prst="wedgeEllipseCallout">
              <a:avLst>
                <a:gd name="adj1" fmla="val 52800"/>
                <a:gd name="adj2" fmla="val -2188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dirty="0"/>
                <a:t>What happens if I do not hear a sound of phone ringing? </a:t>
              </a:r>
            </a:p>
          </p:txBody>
        </p:sp>
      </p:grpSp>
      <p:pic>
        <p:nvPicPr>
          <p:cNvPr id="26" name="Picture 9"/>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34304" y="5391661"/>
            <a:ext cx="1029850" cy="10527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7" name="Picture 10" descr="C:\Users\Vincent\AppData\Local\Microsoft\Windows\Temporary Internet Files\Content.IE5\NKA2RNBE\280px-Infermiere_Volontarie_della_Croce_Rossa_Italiana[1].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79368" y="5373186"/>
            <a:ext cx="1390406" cy="105273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75073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r-FR" b="1" noProof="0" dirty="0" smtClean="0"/>
              <a:t>Agenda</a:t>
            </a:r>
            <a:endParaRPr lang="fr-FR" b="1" noProof="0" dirty="0"/>
          </a:p>
        </p:txBody>
      </p:sp>
      <p:sp>
        <p:nvSpPr>
          <p:cNvPr id="12" name="Content Placeholder 3"/>
          <p:cNvSpPr>
            <a:spLocks noGrp="1"/>
          </p:cNvSpPr>
          <p:nvPr>
            <p:ph idx="1"/>
          </p:nvPr>
        </p:nvSpPr>
        <p:spPr>
          <a:xfrm>
            <a:off x="457200" y="1484784"/>
            <a:ext cx="7355160" cy="4752528"/>
          </a:xfrm>
        </p:spPr>
        <p:txBody>
          <a:bodyPr/>
          <a:lstStyle/>
          <a:p>
            <a:pPr marL="914400" indent="-914400">
              <a:lnSpc>
                <a:spcPct val="150000"/>
              </a:lnSpc>
              <a:buClr>
                <a:srgbClr val="36A63A"/>
              </a:buClr>
              <a:buFont typeface="+mj-lt"/>
              <a:buAutoNum type="arabicPeriod"/>
            </a:pPr>
            <a:r>
              <a:rPr lang="fr-FR" sz="3200" noProof="0" dirty="0" smtClean="0">
                <a:solidFill>
                  <a:schemeClr val="tx1"/>
                </a:solidFill>
              </a:rPr>
              <a:t>Internet des Objets</a:t>
            </a:r>
          </a:p>
          <a:p>
            <a:pPr marL="914400" indent="-914400">
              <a:lnSpc>
                <a:spcPct val="150000"/>
              </a:lnSpc>
              <a:buClr>
                <a:srgbClr val="36A63A"/>
              </a:buClr>
              <a:buFont typeface="+mj-lt"/>
              <a:buAutoNum type="arabicPeriod"/>
            </a:pPr>
            <a:r>
              <a:rPr lang="fr-FR" sz="3200" noProof="0" dirty="0" smtClean="0">
                <a:solidFill>
                  <a:schemeClr val="tx1"/>
                </a:solidFill>
              </a:rPr>
              <a:t>Problématique liés à la domotique</a:t>
            </a:r>
          </a:p>
          <a:p>
            <a:pPr marL="914400" indent="-914400">
              <a:lnSpc>
                <a:spcPct val="150000"/>
              </a:lnSpc>
              <a:buClr>
                <a:srgbClr val="36A63A"/>
              </a:buClr>
              <a:buFont typeface="+mj-lt"/>
              <a:buAutoNum type="arabicPeriod"/>
            </a:pPr>
            <a:r>
              <a:rPr lang="fr-FR" sz="3200" noProof="0" dirty="0" smtClean="0">
                <a:solidFill>
                  <a:schemeClr val="tx1"/>
                </a:solidFill>
              </a:rPr>
              <a:t>Notre proposition: un DSL pour l’</a:t>
            </a:r>
            <a:r>
              <a:rPr lang="fr-FR" sz="3200" noProof="0" dirty="0" err="1" smtClean="0">
                <a:solidFill>
                  <a:schemeClr val="tx1"/>
                </a:solidFill>
              </a:rPr>
              <a:t>IoT</a:t>
            </a:r>
            <a:r>
              <a:rPr lang="fr-FR" sz="3200" noProof="0" dirty="0" smtClean="0">
                <a:solidFill>
                  <a:schemeClr val="tx1"/>
                </a:solidFill>
              </a:rPr>
              <a:t> tenant compte du contexte</a:t>
            </a:r>
            <a:endParaRPr lang="fr-FR" sz="3200" noProof="0" dirty="0">
              <a:solidFill>
                <a:schemeClr val="tx1"/>
              </a:solidFill>
            </a:endParaRPr>
          </a:p>
          <a:p>
            <a:pPr marL="914400" indent="-914400">
              <a:lnSpc>
                <a:spcPct val="150000"/>
              </a:lnSpc>
              <a:buClr>
                <a:srgbClr val="36A63A"/>
              </a:buClr>
              <a:buFont typeface="+mj-lt"/>
              <a:buAutoNum type="arabicPeriod"/>
            </a:pPr>
            <a:r>
              <a:rPr lang="fr-FR" sz="3200" noProof="0" dirty="0" smtClean="0">
                <a:solidFill>
                  <a:schemeClr val="tx1"/>
                </a:solidFill>
              </a:rPr>
              <a:t>Solutions existantes</a:t>
            </a:r>
            <a:endParaRPr lang="fr-FR" sz="3200" noProof="0" dirty="0">
              <a:solidFill>
                <a:schemeClr val="tx1"/>
              </a:solidFill>
            </a:endParaRPr>
          </a:p>
          <a:p>
            <a:pPr marL="914400" indent="-914400">
              <a:lnSpc>
                <a:spcPct val="150000"/>
              </a:lnSpc>
              <a:buClr>
                <a:srgbClr val="36A63A"/>
              </a:buClr>
              <a:buFont typeface="+mj-lt"/>
              <a:buAutoNum type="arabicPeriod"/>
            </a:pPr>
            <a:r>
              <a:rPr lang="fr-FR" sz="3200" noProof="0" dirty="0" smtClean="0">
                <a:solidFill>
                  <a:schemeClr val="tx1"/>
                </a:solidFill>
              </a:rPr>
              <a:t>Conclusion</a:t>
            </a:r>
          </a:p>
        </p:txBody>
      </p:sp>
    </p:spTree>
    <p:extLst>
      <p:ext uri="{BB962C8B-B14F-4D97-AF65-F5344CB8AC3E}">
        <p14:creationId xmlns:p14="http://schemas.microsoft.com/office/powerpoint/2010/main" val="15675381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a:defRPr/>
            </a:pPr>
            <a:fld id="{326C6059-A255-C24B-AAEC-93A3405961B0}" type="slidenum">
              <a:rPr lang="en-US" smtClean="0"/>
              <a:pPr>
                <a:defRPr/>
              </a:pPr>
              <a:t>7</a:t>
            </a:fld>
            <a:endParaRPr lang="en-US" dirty="0"/>
          </a:p>
        </p:txBody>
      </p:sp>
      <p:sp>
        <p:nvSpPr>
          <p:cNvPr id="3" name="Titre 2"/>
          <p:cNvSpPr>
            <a:spLocks noGrp="1"/>
          </p:cNvSpPr>
          <p:nvPr>
            <p:ph type="title"/>
          </p:nvPr>
        </p:nvSpPr>
        <p:spPr/>
        <p:txBody>
          <a:bodyPr/>
          <a:lstStyle/>
          <a:p>
            <a:r>
              <a:rPr lang="fr-FR" noProof="0" dirty="0" smtClean="0"/>
              <a:t>COUCHES EN </a:t>
            </a:r>
            <a:r>
              <a:rPr lang="fr-FR" noProof="0" dirty="0" err="1" smtClean="0"/>
              <a:t>IoT</a:t>
            </a:r>
            <a:endParaRPr lang="fr-FR" noProof="0" dirty="0"/>
          </a:p>
        </p:txBody>
      </p:sp>
    </p:spTree>
    <p:extLst>
      <p:ext uri="{BB962C8B-B14F-4D97-AF65-F5344CB8AC3E}">
        <p14:creationId xmlns:p14="http://schemas.microsoft.com/office/powerpoint/2010/main" val="30696834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Internet Des Objets</a:t>
            </a:r>
            <a:endParaRPr lang="fr-FR" noProof="0" dirty="0"/>
          </a:p>
        </p:txBody>
      </p:sp>
      <p:pic>
        <p:nvPicPr>
          <p:cNvPr id="5" name="Espace réservé du conten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20072" y="1556792"/>
            <a:ext cx="3636591" cy="3065005"/>
          </a:xfrm>
        </p:spPr>
      </p:pic>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8</a:t>
            </a:fld>
            <a:endParaRPr lang="en-US" dirty="0"/>
          </a:p>
        </p:txBody>
      </p:sp>
      <p:sp>
        <p:nvSpPr>
          <p:cNvPr id="6" name="ZoneTexte 5"/>
          <p:cNvSpPr txBox="1"/>
          <p:nvPr/>
        </p:nvSpPr>
        <p:spPr>
          <a:xfrm>
            <a:off x="457200" y="1844824"/>
            <a:ext cx="3826768" cy="3170099"/>
          </a:xfrm>
          <a:prstGeom prst="rect">
            <a:avLst/>
          </a:prstGeom>
          <a:noFill/>
        </p:spPr>
        <p:txBody>
          <a:bodyPr wrap="square" rtlCol="0">
            <a:spAutoFit/>
          </a:bodyPr>
          <a:lstStyle/>
          <a:p>
            <a:r>
              <a:rPr lang="fr-BE" dirty="0"/>
              <a:t>L'internet des objets est « un réseau de réseaux qui permet, via des systèmes d’identification électronique normalisés et sans fil, d’identifier et de communiquer numériquement avec des objets physiques afin de pouvoir mesurer et échanger des données entre les mondes physiques et virtuels.</a:t>
            </a:r>
          </a:p>
        </p:txBody>
      </p:sp>
      <p:sp>
        <p:nvSpPr>
          <p:cNvPr id="3" name="ZoneTexte 2"/>
          <p:cNvSpPr txBox="1"/>
          <p:nvPr/>
        </p:nvSpPr>
        <p:spPr>
          <a:xfrm>
            <a:off x="5255478" y="5301208"/>
            <a:ext cx="3672408" cy="1046440"/>
          </a:xfrm>
          <a:prstGeom prst="rect">
            <a:avLst/>
          </a:prstGeom>
          <a:noFill/>
        </p:spPr>
        <p:txBody>
          <a:bodyPr wrap="square" rtlCol="0">
            <a:spAutoFit/>
          </a:bodyPr>
          <a:lstStyle/>
          <a:p>
            <a:r>
              <a:rPr lang="fr-BE" sz="1400" dirty="0"/>
              <a:t>Pierre-Jean </a:t>
            </a:r>
            <a:r>
              <a:rPr lang="fr-BE" sz="1400" dirty="0" err="1"/>
              <a:t>Benghozi</a:t>
            </a:r>
            <a:r>
              <a:rPr lang="fr-BE" sz="1400" dirty="0"/>
              <a:t>, Sylvain Bureau, Françoise </a:t>
            </a:r>
            <a:r>
              <a:rPr lang="fr-BE" sz="1400" dirty="0" err="1" smtClean="0"/>
              <a:t>Massit-Folléa</a:t>
            </a:r>
            <a:r>
              <a:rPr lang="fr-BE" sz="1400" dirty="0" smtClean="0"/>
              <a:t> In </a:t>
            </a:r>
            <a:r>
              <a:rPr lang="fr-BE" dirty="0">
                <a:hlinkClick r:id="rId3" tooltip="L’Internet des objets"/>
              </a:rPr>
              <a:t>L’INTERNET DES OBJETS</a:t>
            </a:r>
            <a:endParaRPr lang="fr-BE" dirty="0"/>
          </a:p>
          <a:p>
            <a:r>
              <a:rPr lang="fr-BE" sz="1400" dirty="0" smtClean="0"/>
              <a:t> 2009</a:t>
            </a:r>
            <a:endParaRPr lang="fr-BE" sz="1400" dirty="0"/>
          </a:p>
        </p:txBody>
      </p:sp>
    </p:spTree>
    <p:extLst>
      <p:ext uri="{BB962C8B-B14F-4D97-AF65-F5344CB8AC3E}">
        <p14:creationId xmlns:p14="http://schemas.microsoft.com/office/powerpoint/2010/main" val="38298637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Internet Des Objets</a:t>
            </a:r>
            <a:endParaRPr lang="fr-FR" noProof="0" dirty="0"/>
          </a:p>
        </p:txBody>
      </p:sp>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484784"/>
            <a:ext cx="8229600" cy="4464496"/>
          </a:xfrm>
        </p:spPr>
      </p:pic>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9</a:t>
            </a:fld>
            <a:endParaRPr lang="en-US" dirty="0"/>
          </a:p>
        </p:txBody>
      </p:sp>
      <p:sp>
        <p:nvSpPr>
          <p:cNvPr id="5" name="ZoneTexte 4"/>
          <p:cNvSpPr txBox="1"/>
          <p:nvPr/>
        </p:nvSpPr>
        <p:spPr>
          <a:xfrm>
            <a:off x="457200" y="6021288"/>
            <a:ext cx="7931224" cy="584775"/>
          </a:xfrm>
          <a:prstGeom prst="rect">
            <a:avLst/>
          </a:prstGeom>
          <a:noFill/>
        </p:spPr>
        <p:txBody>
          <a:bodyPr wrap="square" rtlCol="0">
            <a:spAutoFit/>
          </a:bodyPr>
          <a:lstStyle/>
          <a:p>
            <a:r>
              <a:rPr lang="fr-BE" sz="1200" dirty="0" err="1">
                <a:latin typeface="+mn-lt"/>
              </a:rPr>
              <a:t>Ala</a:t>
            </a:r>
            <a:r>
              <a:rPr lang="fr-BE" sz="1200" dirty="0">
                <a:latin typeface="+mn-lt"/>
              </a:rPr>
              <a:t> </a:t>
            </a:r>
            <a:r>
              <a:rPr lang="fr-BE" sz="1200" dirty="0" smtClean="0">
                <a:latin typeface="+mn-lt"/>
              </a:rPr>
              <a:t>Al-</a:t>
            </a:r>
            <a:r>
              <a:rPr lang="fr-BE" sz="1200" dirty="0" err="1" smtClean="0">
                <a:latin typeface="+mn-lt"/>
              </a:rPr>
              <a:t>Fuqaha</a:t>
            </a:r>
            <a:r>
              <a:rPr lang="fr-BE" sz="1200" dirty="0" smtClean="0">
                <a:latin typeface="+mn-lt"/>
              </a:rPr>
              <a:t>,</a:t>
            </a:r>
            <a:r>
              <a:rPr lang="nl-NL" dirty="0">
                <a:latin typeface="+mn-lt"/>
              </a:rPr>
              <a:t> </a:t>
            </a:r>
            <a:r>
              <a:rPr lang="nl-NL" sz="1200" dirty="0" err="1">
                <a:latin typeface="+mn-lt"/>
              </a:rPr>
              <a:t>Mohsen</a:t>
            </a:r>
            <a:r>
              <a:rPr lang="nl-NL" sz="1200" dirty="0">
                <a:latin typeface="+mn-lt"/>
              </a:rPr>
              <a:t> </a:t>
            </a:r>
            <a:r>
              <a:rPr lang="nl-NL" sz="1200" dirty="0" err="1">
                <a:latin typeface="+mn-lt"/>
              </a:rPr>
              <a:t>Guizani</a:t>
            </a:r>
            <a:r>
              <a:rPr lang="nl-NL" sz="1200" dirty="0" smtClean="0">
                <a:latin typeface="+mn-lt"/>
              </a:rPr>
              <a:t>,, </a:t>
            </a:r>
            <a:r>
              <a:rPr lang="nl-NL" sz="1200" dirty="0" err="1">
                <a:latin typeface="+mn-lt"/>
              </a:rPr>
              <a:t>Mehdi</a:t>
            </a:r>
            <a:r>
              <a:rPr lang="nl-NL" sz="1200" dirty="0">
                <a:latin typeface="+mn-lt"/>
              </a:rPr>
              <a:t> </a:t>
            </a:r>
            <a:r>
              <a:rPr lang="nl-NL" sz="1200" dirty="0" err="1" smtClean="0">
                <a:latin typeface="+mn-lt"/>
              </a:rPr>
              <a:t>Mohammadi</a:t>
            </a:r>
            <a:r>
              <a:rPr lang="nl-NL" sz="1200" dirty="0" smtClean="0">
                <a:latin typeface="+mn-lt"/>
              </a:rPr>
              <a:t> ,</a:t>
            </a:r>
            <a:r>
              <a:rPr lang="fr-BE" sz="1200" dirty="0" smtClean="0">
                <a:latin typeface="+mn-lt"/>
              </a:rPr>
              <a:t>Mohammed </a:t>
            </a:r>
            <a:r>
              <a:rPr lang="fr-BE" sz="1200" dirty="0" err="1">
                <a:latin typeface="+mn-lt"/>
              </a:rPr>
              <a:t>Aledhari</a:t>
            </a:r>
            <a:r>
              <a:rPr lang="fr-BE" sz="1200" dirty="0" smtClean="0">
                <a:latin typeface="+mn-lt"/>
              </a:rPr>
              <a:t>, </a:t>
            </a:r>
            <a:r>
              <a:rPr lang="fr-BE" sz="1200" dirty="0">
                <a:latin typeface="+mn-lt"/>
              </a:rPr>
              <a:t>and Moussa </a:t>
            </a:r>
            <a:r>
              <a:rPr lang="fr-BE" sz="1200" dirty="0" err="1" smtClean="0">
                <a:latin typeface="+mn-lt"/>
              </a:rPr>
              <a:t>Ayyash</a:t>
            </a:r>
            <a:r>
              <a:rPr lang="fr-BE" sz="1200" dirty="0">
                <a:latin typeface="+mn-lt"/>
              </a:rPr>
              <a:t> </a:t>
            </a:r>
            <a:r>
              <a:rPr lang="fr-BE" sz="1200" dirty="0" smtClean="0">
                <a:latin typeface="+mn-lt"/>
              </a:rPr>
              <a:t>in </a:t>
            </a:r>
            <a:r>
              <a:rPr lang="en-US" sz="1200" dirty="0">
                <a:latin typeface="+mn-lt"/>
              </a:rPr>
              <a:t>Internet of Things: A Survey on </a:t>
            </a:r>
            <a:r>
              <a:rPr lang="en-US" sz="1200" dirty="0" smtClean="0">
                <a:latin typeface="+mn-lt"/>
              </a:rPr>
              <a:t>Enabling</a:t>
            </a:r>
            <a:r>
              <a:rPr lang="fr-BE" sz="1200" dirty="0" smtClean="0">
                <a:latin typeface="+mn-lt"/>
              </a:rPr>
              <a:t>Technologies</a:t>
            </a:r>
            <a:r>
              <a:rPr lang="fr-BE" sz="1200" dirty="0">
                <a:latin typeface="+mn-lt"/>
              </a:rPr>
              <a:t>, </a:t>
            </a:r>
            <a:r>
              <a:rPr lang="fr-BE" sz="1200" dirty="0" err="1">
                <a:latin typeface="+mn-lt"/>
              </a:rPr>
              <a:t>Protocols</a:t>
            </a:r>
            <a:r>
              <a:rPr lang="fr-BE" sz="1200" dirty="0">
                <a:latin typeface="+mn-lt"/>
              </a:rPr>
              <a:t>, and Applications</a:t>
            </a:r>
            <a:r>
              <a:rPr lang="fr-BE" sz="1200" dirty="0" smtClean="0">
                <a:latin typeface="+mn-lt"/>
              </a:rPr>
              <a:t> 2015 </a:t>
            </a:r>
            <a:endParaRPr lang="fr-BE" sz="1200" dirty="0">
              <a:latin typeface="+mn-lt"/>
            </a:endParaRPr>
          </a:p>
        </p:txBody>
      </p:sp>
    </p:spTree>
    <p:extLst>
      <p:ext uri="{BB962C8B-B14F-4D97-AF65-F5344CB8AC3E}">
        <p14:creationId xmlns:p14="http://schemas.microsoft.com/office/powerpoint/2010/main" val="2422182594"/>
      </p:ext>
    </p:extLst>
  </p:cSld>
  <p:clrMapOvr>
    <a:masterClrMapping/>
  </p:clrMapOvr>
  <p:timing>
    <p:tnLst>
      <p:par>
        <p:cTn id="1" dur="indefinite" restart="never" nodeType="tmRoot"/>
      </p:par>
    </p:tnLst>
  </p:timing>
</p:sld>
</file>

<file path=ppt/theme/theme1.xml><?xml version="1.0" encoding="utf-8"?>
<a:theme xmlns:a="http://schemas.openxmlformats.org/drawingml/2006/main" name="UNamu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Macintosh HD:Applications:Microsoft Office 2004:Modèles:Présentations:Conceptions:Coin jaune</Template>
  <TotalTime>74357</TotalTime>
  <Words>1725</Words>
  <Application>Microsoft Office PowerPoint</Application>
  <PresentationFormat>Affichage à l'écran (4:3)</PresentationFormat>
  <Paragraphs>437</Paragraphs>
  <Slides>39</Slides>
  <Notes>13</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39</vt:i4>
      </vt:variant>
    </vt:vector>
  </HeadingPairs>
  <TitlesOfParts>
    <vt:vector size="49" baseType="lpstr">
      <vt:lpstr>ＭＳ Ｐゴシック</vt:lpstr>
      <vt:lpstr>Arial</vt:lpstr>
      <vt:lpstr>Calibri</vt:lpstr>
      <vt:lpstr>Courier</vt:lpstr>
      <vt:lpstr>Courier New</vt:lpstr>
      <vt:lpstr>Frutiger LT Std 45 Light</vt:lpstr>
      <vt:lpstr>Times New Roman</vt:lpstr>
      <vt:lpstr>Verdana</vt:lpstr>
      <vt:lpstr>Wingdings</vt:lpstr>
      <vt:lpstr>UNamur</vt:lpstr>
      <vt:lpstr>Présentation PowerPoint</vt:lpstr>
      <vt:lpstr>Démographie des personnes vieillissantes</vt:lpstr>
      <vt:lpstr>Défis sociétaux</vt:lpstr>
      <vt:lpstr>Personnes âgées</vt:lpstr>
      <vt:lpstr>Smart Home pour personnes âgés</vt:lpstr>
      <vt:lpstr>Agenda</vt:lpstr>
      <vt:lpstr>COUCHES EN IoT</vt:lpstr>
      <vt:lpstr>Internet Des Objets</vt:lpstr>
      <vt:lpstr>Internet Des Objets</vt:lpstr>
      <vt:lpstr>Internet Des Objets : Object   </vt:lpstr>
      <vt:lpstr>Service Management</vt:lpstr>
      <vt:lpstr>Application Layer</vt:lpstr>
      <vt:lpstr>Business Layer</vt:lpstr>
      <vt:lpstr>  IoT Layers</vt:lpstr>
      <vt:lpstr>Exemple</vt:lpstr>
      <vt:lpstr>  Projet GERAS</vt:lpstr>
      <vt:lpstr>PROBLEMATIQUES EN IoT</vt:lpstr>
      <vt:lpstr>Complexité</vt:lpstr>
      <vt:lpstr>Déploiement</vt:lpstr>
      <vt:lpstr>Déploiement</vt:lpstr>
      <vt:lpstr>Adapter au contexte</vt:lpstr>
      <vt:lpstr>PROPOSITION</vt:lpstr>
      <vt:lpstr>Architecture</vt:lpstr>
      <vt:lpstr>Scénario de Téléphone</vt:lpstr>
      <vt:lpstr>DSL : Déclarer des objets</vt:lpstr>
      <vt:lpstr>DSL : Relier des objets</vt:lpstr>
      <vt:lpstr>DSL : Définir des comportements</vt:lpstr>
      <vt:lpstr>SOLUTIONS EXISTANTES</vt:lpstr>
      <vt:lpstr>ThingML</vt:lpstr>
      <vt:lpstr>Comparaison</vt:lpstr>
      <vt:lpstr>SmartThings</vt:lpstr>
      <vt:lpstr>Comparaison</vt:lpstr>
      <vt:lpstr>HBMS</vt:lpstr>
      <vt:lpstr>Behavior Unit Goal</vt:lpstr>
      <vt:lpstr>Comparaison</vt:lpstr>
      <vt:lpstr>Conclusion</vt:lpstr>
      <vt:lpstr>Conclusion</vt:lpstr>
      <vt:lpstr>Perspectives</vt:lpstr>
      <vt:lpstr>Timeline</vt:lpstr>
    </vt:vector>
  </TitlesOfParts>
  <Company>FUNDP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SPL for Food Traceability Software</dc:title>
  <dc:creator>Schobbens</dc:creator>
  <cp:lastModifiedBy>UNamur</cp:lastModifiedBy>
  <cp:revision>1316</cp:revision>
  <cp:lastPrinted>2016-08-18T16:35:47Z</cp:lastPrinted>
  <dcterms:created xsi:type="dcterms:W3CDTF">2003-10-08T07:15:15Z</dcterms:created>
  <dcterms:modified xsi:type="dcterms:W3CDTF">2016-09-06T15:25:52Z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6</vt:i4>
  </property>
</Properties>
</file>